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8" r:id="rId4"/>
    <p:sldId id="258" r:id="rId5"/>
    <p:sldId id="267" r:id="rId6"/>
    <p:sldId id="270" r:id="rId7"/>
    <p:sldId id="265" r:id="rId8"/>
    <p:sldId id="266" r:id="rId9"/>
    <p:sldId id="268" r:id="rId10"/>
    <p:sldId id="273" r:id="rId11"/>
    <p:sldId id="272" r:id="rId12"/>
    <p:sldId id="269" r:id="rId13"/>
    <p:sldId id="274" r:id="rId14"/>
    <p:sldId id="264" r:id="rId15"/>
    <p:sldId id="259" r:id="rId16"/>
    <p:sldId id="260" r:id="rId17"/>
    <p:sldId id="261" r:id="rId18"/>
    <p:sldId id="276" r:id="rId19"/>
    <p:sldId id="275" r:id="rId20"/>
    <p:sldId id="280" r:id="rId21"/>
    <p:sldId id="279" r:id="rId22"/>
    <p:sldId id="277" r:id="rId23"/>
    <p:sldId id="281" r:id="rId24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28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1A136-577C-4CAE-AEDA-DC7F3F40DE27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9219C-07E2-468D-AEA7-2040C5494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04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32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98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14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38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923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88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445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537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097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59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62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1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1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0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6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33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55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219C-07E2-468D-AEA7-2040C54945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61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17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50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6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1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42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70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42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7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17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51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16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2CC6-9944-405B-9144-7CF8D5B68E98}" type="datetimeFigureOut">
              <a:rPr kumimoji="1" lang="ja-JP" altLang="en-US" smtClean="0"/>
              <a:t>17/05/11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2CDC-E2C4-41C4-9396-D02EA7904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627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37726"/>
            <a:ext cx="12192000" cy="23876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ユニバーサルデザインを考える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dirty="0" smtClean="0"/>
              <a:t>niversal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dirty="0" smtClean="0"/>
              <a:t>esign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3432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7223" y="365125"/>
            <a:ext cx="3111260" cy="1325563"/>
          </a:xfrm>
        </p:spPr>
        <p:txBody>
          <a:bodyPr/>
          <a:lstStyle/>
          <a:p>
            <a:r>
              <a:rPr kumimoji="1" lang="ja-JP" altLang="en-US" dirty="0" smtClean="0"/>
              <a:t>ＪＡＬの取組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508" y="0"/>
            <a:ext cx="8074355" cy="6858000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838200" y="6309294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JAL</a:t>
            </a:r>
            <a:r>
              <a:rPr lang="ja-JP" altLang="en-US" dirty="0" smtClean="0"/>
              <a:t>ユニバーサルデザインへの取り組みより引用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https://www.jal.com/ja/ud/index.html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6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羽田空港における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ＵＤ</a:t>
            </a:r>
            <a:r>
              <a:rPr kumimoji="1" lang="ja-JP" altLang="en-US" sz="2400" dirty="0" smtClean="0"/>
              <a:t>（国際線旅客ターミナルの事例）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/>
              <a:t>コンシェルジュ等のスタッフ対応の充実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＜人的対応の充実＞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案内カウンターにサービス介助士の配置</a:t>
            </a:r>
            <a:endParaRPr kumimoji="1" lang="en-US" altLang="ja-JP" dirty="0" smtClean="0"/>
          </a:p>
          <a:p>
            <a:r>
              <a:rPr kumimoji="1" lang="ja-JP" altLang="en-US" dirty="0" smtClean="0"/>
              <a:t>介助サービスの充実</a:t>
            </a:r>
            <a:endParaRPr kumimoji="1" lang="en-US" altLang="ja-JP" dirty="0" smtClean="0"/>
          </a:p>
          <a:p>
            <a:r>
              <a:rPr kumimoji="1" lang="ja-JP" altLang="en-US" dirty="0" smtClean="0"/>
              <a:t>手話通訳サービスの運用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2816310" y="6311900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600" dirty="0" smtClean="0"/>
              <a:t>筑波技術大学　佐藤正幸先生（</a:t>
            </a:r>
            <a:r>
              <a:rPr lang="en-US" altLang="ja-JP" sz="1600" dirty="0" smtClean="0"/>
              <a:t>2015</a:t>
            </a:r>
            <a:r>
              <a:rPr lang="ja-JP" altLang="en-US" sz="1600" dirty="0" smtClean="0"/>
              <a:t>）の講義資料より引用</a:t>
            </a:r>
            <a:endParaRPr lang="en-US" altLang="ja-JP" sz="16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t="28069" r="26029" b="23625"/>
          <a:stretch/>
        </p:blipFill>
        <p:spPr>
          <a:xfrm rot="5400000">
            <a:off x="6047579" y="3509238"/>
            <a:ext cx="2149214" cy="308425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234" y="1789321"/>
            <a:ext cx="1098781" cy="13313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990" y="3306574"/>
            <a:ext cx="24860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4" y="280087"/>
            <a:ext cx="7191632" cy="5110152"/>
          </a:xfrm>
          <a:prstGeom prst="rect">
            <a:avLst/>
          </a:prstGeom>
        </p:spPr>
      </p:pic>
      <p:pic>
        <p:nvPicPr>
          <p:cNvPr id="2052" name="Picture 4" descr="渡辺2014④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2365" r="6306" b="5473"/>
          <a:stretch/>
        </p:blipFill>
        <p:spPr bwMode="auto">
          <a:xfrm>
            <a:off x="7521146" y="293388"/>
            <a:ext cx="2710249" cy="38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213154" y="5525176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JAL</a:t>
            </a:r>
            <a:r>
              <a:rPr lang="ja-JP" altLang="en-US" dirty="0" smtClean="0"/>
              <a:t>ユニバーサルデザインへの取り組みより引用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https://www.jal.com/ja/ud/index.html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154" y="3107831"/>
            <a:ext cx="2669549" cy="35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ピクトグラムとは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815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Pictogram/</a:t>
            </a:r>
            <a:r>
              <a:rPr kumimoji="1" lang="en-US" altLang="ja-JP" dirty="0" err="1" smtClean="0"/>
              <a:t>Pictofraph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「絵文字」「絵単語」などと呼ばれ，何らかの情報や注意を示すために表示される視覚記号（サイン）の一つ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基本的には国によって異なるが，国際的に統一されたものもある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93" y="4215534"/>
            <a:ext cx="1955899" cy="21887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126" y="4215534"/>
            <a:ext cx="2168816" cy="2185893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011224" y="4232276"/>
            <a:ext cx="5283202" cy="2168758"/>
            <a:chOff x="1011224" y="4232276"/>
            <a:chExt cx="5283202" cy="216875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224" y="4232276"/>
              <a:ext cx="5205018" cy="2168758"/>
            </a:xfrm>
            <a:prstGeom prst="rect">
              <a:avLst/>
            </a:prstGeom>
          </p:spPr>
        </p:pic>
        <p:pic>
          <p:nvPicPr>
            <p:cNvPr id="6152" name="Picture 8" descr="http://www.iaud.net/udroom/data/080319/ph0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845" y="4232276"/>
              <a:ext cx="1955589" cy="2168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4434" y="4232276"/>
              <a:ext cx="1729992" cy="2168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53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デフスペースとは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2331" y="1487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sz="3600" dirty="0" smtClean="0"/>
              <a:t>eaf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3600" dirty="0" smtClean="0"/>
              <a:t>pace</a:t>
            </a:r>
          </a:p>
          <a:p>
            <a:pPr marL="0" indent="0">
              <a:buNone/>
            </a:pPr>
            <a:r>
              <a:rPr kumimoji="1" lang="ja-JP" altLang="en-US" dirty="0" smtClean="0"/>
              <a:t>特定の方法により構築した，</a:t>
            </a:r>
            <a:r>
              <a:rPr kumimoji="1" lang="ja-JP" altLang="en-US" dirty="0" err="1" smtClean="0"/>
              <a:t>ろう</a:t>
            </a:r>
            <a:r>
              <a:rPr kumimoji="1" lang="ja-JP" altLang="en-US" dirty="0" smtClean="0"/>
              <a:t>者にフィットした環境を指す。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（</a:t>
            </a:r>
            <a:r>
              <a:rPr kumimoji="1" lang="ja-JP" altLang="en-US" dirty="0" err="1" smtClean="0"/>
              <a:t>ろう</a:t>
            </a:r>
            <a:r>
              <a:rPr kumimoji="1" lang="ja-JP" altLang="en-US" dirty="0" smtClean="0"/>
              <a:t>者の身体的感覚に合わせた空間デザインの総称）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例：</a:t>
            </a:r>
            <a:r>
              <a:rPr kumimoji="1" lang="ja-JP" altLang="en-US" sz="2000" u="sng" dirty="0" smtClean="0"/>
              <a:t>家具の配置，壁の排除，照明の選択，通路の幅，鏡の設置，ブラインドの設置等</a:t>
            </a:r>
            <a:r>
              <a:rPr kumimoji="1" lang="ja-JP" altLang="en-US" sz="2000" dirty="0" smtClean="0"/>
              <a:t>，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　　目の負担を最小限にし，コミュニケーションの条件を最適化することを目的とする。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048000" y="3942715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600" dirty="0" smtClean="0"/>
              <a:t>ギャロデット大学</a:t>
            </a:r>
            <a:r>
              <a:rPr lang="en-US" altLang="ja-JP" sz="1600" dirty="0" smtClean="0"/>
              <a:t>/</a:t>
            </a:r>
            <a:r>
              <a:rPr lang="ja-JP" altLang="en-US" sz="1600" dirty="0" smtClean="0"/>
              <a:t>キャンパス設計</a:t>
            </a:r>
            <a:r>
              <a:rPr lang="en-US" altLang="ja-JP" sz="1600" dirty="0" smtClean="0"/>
              <a:t>/</a:t>
            </a:r>
            <a:r>
              <a:rPr lang="ja-JP" altLang="en-US" sz="1600" dirty="0" smtClean="0"/>
              <a:t>デフスペースより引用</a:t>
            </a:r>
            <a:endParaRPr lang="en-US" altLang="ja-JP" sz="1600" dirty="0" smtClean="0"/>
          </a:p>
          <a:p>
            <a:pPr marL="0" indent="0" algn="r">
              <a:buNone/>
            </a:pPr>
            <a:r>
              <a:rPr lang="en-US" altLang="ja-JP" sz="1600" dirty="0"/>
              <a:t>http://www.gallaudet.edu/campus_design/deafspace.html</a:t>
            </a:r>
            <a:endParaRPr lang="en-US" altLang="ja-JP" sz="1600" dirty="0" smtClean="0"/>
          </a:p>
        </p:txBody>
      </p:sp>
      <p:pic>
        <p:nvPicPr>
          <p:cNvPr id="9218" name="Picture 2" descr="［旗イメージ］ - [Banner Imag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1" y="4712042"/>
            <a:ext cx="11167337" cy="20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9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ロチェスター工科大学及びギャロデット大学の場合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1401734"/>
            <a:ext cx="8491728" cy="1969008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3436645"/>
            <a:ext cx="7885670" cy="54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間接光により，目に優しく，手話を見やすくしている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4044779"/>
            <a:ext cx="4121647" cy="2680713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330210" y="5755599"/>
            <a:ext cx="7885670" cy="125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壁の色が，人の肌とどうかしないようにすることで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手話を見やすくしている</a:t>
            </a:r>
            <a:endParaRPr lang="ja-JP" altLang="en-US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95059" y="6383383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600" dirty="0" smtClean="0"/>
              <a:t>米国東部研修　報告書資料より引用</a:t>
            </a:r>
            <a:endParaRPr lang="en-US" altLang="ja-JP" sz="16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576" y="2334275"/>
            <a:ext cx="2094470" cy="328920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8968297" y="1302711"/>
            <a:ext cx="2803573" cy="108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階段や食堂での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鏡の利用（例）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769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0" y="143129"/>
            <a:ext cx="3939993" cy="2633022"/>
          </a:xfrm>
          <a:prstGeom prst="rect">
            <a:avLst/>
          </a:prstGeom>
        </p:spPr>
      </p:pic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0" y="2918125"/>
            <a:ext cx="3906310" cy="2601226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999015" y="5661325"/>
            <a:ext cx="10754688" cy="689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机の並び方が円形。また，設備そのものが円や曲線を描いたものが多い</a:t>
            </a:r>
            <a:endParaRPr lang="ja-JP" altLang="en-US" dirty="0"/>
          </a:p>
        </p:txBody>
      </p:sp>
      <p:pic>
        <p:nvPicPr>
          <p:cNvPr id="11" name="コンテンツ プレースホルダ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02" y="540743"/>
            <a:ext cx="6464320" cy="42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4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0" y="85478"/>
            <a:ext cx="3804907" cy="2536605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49" y="85478"/>
            <a:ext cx="3382139" cy="2536604"/>
          </a:xfrm>
          <a:prstGeom prst="rect">
            <a:avLst/>
          </a:prstGeom>
        </p:spPr>
      </p:pic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90" y="85478"/>
            <a:ext cx="3804906" cy="2536604"/>
          </a:xfrm>
          <a:prstGeom prst="rect">
            <a:avLst/>
          </a:prstGeom>
        </p:spPr>
      </p:pic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" y="3365695"/>
            <a:ext cx="3804907" cy="2851060"/>
          </a:xfrm>
          <a:prstGeom prst="rect">
            <a:avLst/>
          </a:prstGeom>
        </p:spPr>
      </p:pic>
      <p:pic>
        <p:nvPicPr>
          <p:cNvPr id="11" name="コンテンツ プレースホルダー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2"/>
          <a:stretch/>
        </p:blipFill>
        <p:spPr>
          <a:xfrm>
            <a:off x="4107198" y="3365695"/>
            <a:ext cx="3339807" cy="2851988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54300" y="2770444"/>
            <a:ext cx="10754688" cy="68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吹き抜けが多く，違う階の者ともコミュニケーションをとることが可能</a:t>
            </a:r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718656" y="6271226"/>
            <a:ext cx="10754688" cy="68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壁の工夫。ガラスを多く使用することで，壁越しでも会話が可能</a:t>
            </a:r>
            <a:endParaRPr lang="ja-JP" altLang="en-US" dirty="0"/>
          </a:p>
        </p:txBody>
      </p:sp>
      <p:pic>
        <p:nvPicPr>
          <p:cNvPr id="1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45" y="3338459"/>
            <a:ext cx="3850843" cy="2878296"/>
          </a:xfrm>
        </p:spPr>
      </p:pic>
    </p:spTree>
    <p:extLst>
      <p:ext uri="{BB962C8B-B14F-4D97-AF65-F5344CB8AC3E}">
        <p14:creationId xmlns:p14="http://schemas.microsoft.com/office/powerpoint/2010/main" val="278935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17180" r="31156" b="4484"/>
          <a:stretch/>
        </p:blipFill>
        <p:spPr>
          <a:xfrm>
            <a:off x="7069842" y="1416014"/>
            <a:ext cx="1151606" cy="1984187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578440" y="452296"/>
            <a:ext cx="6766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筑波技術大学における</a:t>
            </a:r>
            <a:r>
              <a:rPr lang="ja-JP" altLang="en-US" sz="3600" dirty="0" smtClean="0">
                <a:solidFill>
                  <a:srgbClr val="FF0000"/>
                </a:solidFill>
              </a:rPr>
              <a:t>ＵＤ</a:t>
            </a:r>
            <a:r>
              <a:rPr lang="ja-JP" altLang="en-US" sz="3600" dirty="0" smtClean="0"/>
              <a:t>や</a:t>
            </a:r>
            <a:r>
              <a:rPr lang="ja-JP" altLang="en-US" sz="3600" dirty="0" smtClean="0">
                <a:solidFill>
                  <a:srgbClr val="FF0000"/>
                </a:solidFill>
              </a:rPr>
              <a:t>ＤＳ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tsukuba-tech.ac.jp/assets/images/department/it/amakubo_environment/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" y="3522460"/>
            <a:ext cx="5747951" cy="321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コンテンツ プレースホルダー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18185" b="19211"/>
          <a:stretch/>
        </p:blipFill>
        <p:spPr>
          <a:xfrm>
            <a:off x="8361464" y="1393960"/>
            <a:ext cx="2078384" cy="2006241"/>
          </a:xfrm>
          <a:prstGeom prst="rect">
            <a:avLst/>
          </a:prstGeom>
        </p:spPr>
      </p:pic>
      <p:pic>
        <p:nvPicPr>
          <p:cNvPr id="10" name="コンテンツ プレースホルダー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22955"/>
          <a:stretch/>
        </p:blipFill>
        <p:spPr>
          <a:xfrm>
            <a:off x="8944235" y="156255"/>
            <a:ext cx="2745342" cy="1176576"/>
          </a:xfrm>
          <a:prstGeom prst="rect">
            <a:avLst/>
          </a:prstGeom>
        </p:spPr>
      </p:pic>
      <p:pic>
        <p:nvPicPr>
          <p:cNvPr id="11" name="コンテンツ プレースホルダ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" y="1416014"/>
            <a:ext cx="2676791" cy="2007592"/>
          </a:xfrm>
          <a:prstGeom prst="rect">
            <a:avLst/>
          </a:prstGeom>
        </p:spPr>
      </p:pic>
      <p:pic>
        <p:nvPicPr>
          <p:cNvPr id="12" name="コンテンツ プレースホルダー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4" r="21942"/>
          <a:stretch/>
        </p:blipFill>
        <p:spPr>
          <a:xfrm>
            <a:off x="2822879" y="1416014"/>
            <a:ext cx="1332602" cy="200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コンテンツ プレースホルダー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37" y="1416014"/>
            <a:ext cx="2676789" cy="200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8853" y="3522460"/>
            <a:ext cx="2838724" cy="208861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5891" y="3522460"/>
            <a:ext cx="2593169" cy="2075420"/>
          </a:xfrm>
          <a:prstGeom prst="rect">
            <a:avLst/>
          </a:prstGeom>
        </p:spPr>
      </p:pic>
      <p:sp>
        <p:nvSpPr>
          <p:cNvPr id="16" name="サブタイトル 2"/>
          <p:cNvSpPr txBox="1">
            <a:spLocks/>
          </p:cNvSpPr>
          <p:nvPr/>
        </p:nvSpPr>
        <p:spPr>
          <a:xfrm>
            <a:off x="3338542" y="6199753"/>
            <a:ext cx="8844092" cy="75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600" dirty="0" smtClean="0"/>
              <a:t>筑波技術大学，聴覚障害者への情報保障環境より引用</a:t>
            </a:r>
            <a:endParaRPr lang="en-US" altLang="ja-JP" sz="1600" dirty="0" smtClean="0"/>
          </a:p>
          <a:p>
            <a:pPr marL="0" indent="0" algn="r">
              <a:buNone/>
            </a:pPr>
            <a:r>
              <a:rPr lang="en-US" altLang="ja-JP" sz="1600" dirty="0"/>
              <a:t>http://www.tsukuba-tech.ac.jp/department/it/amakubo_environment.html</a:t>
            </a:r>
            <a:endParaRPr lang="en-US" altLang="ja-JP" sz="1600" dirty="0" smtClean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5952953" y="5236035"/>
            <a:ext cx="4536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/>
              <a:t>and more</a:t>
            </a:r>
            <a:r>
              <a:rPr lang="ja-JP" altLang="en-US" sz="3600" dirty="0" smtClean="0"/>
              <a:t>･･･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3215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自校における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デフスペース（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DS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50339"/>
            <a:ext cx="9080157" cy="2185314"/>
          </a:xfrm>
        </p:spPr>
        <p:txBody>
          <a:bodyPr/>
          <a:lstStyle/>
          <a:p>
            <a:r>
              <a:rPr kumimoji="1" lang="ja-JP" altLang="en-US" dirty="0" err="1" smtClean="0"/>
              <a:t>ろう</a:t>
            </a:r>
            <a:r>
              <a:rPr kumimoji="1" lang="ja-JP" altLang="en-US" dirty="0" smtClean="0"/>
              <a:t>者の立場に立って，工夫された作りはどこか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自校に必要な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デフスペース</a:t>
            </a:r>
            <a:r>
              <a:rPr kumimoji="1" lang="ja-JP" altLang="en-US" dirty="0" smtClean="0"/>
              <a:t>は何か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どのような空間，環境が今後必要か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どのような施設・設備が望ましいか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516674" y="4499545"/>
            <a:ext cx="9096412" cy="1727886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1600" dirty="0"/>
          </a:p>
          <a:p>
            <a:pPr marL="0" indent="0" algn="ctr">
              <a:buNone/>
            </a:pPr>
            <a:r>
              <a:rPr lang="ja-JP" altLang="en-US" dirty="0" smtClean="0"/>
              <a:t>望ましい環境実現のために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自分たちができることは何だろうか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9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今日の授業のめあて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1977" y="1825625"/>
            <a:ext cx="10923373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ja-JP" altLang="ja-JP" sz="3200" dirty="0"/>
              <a:t>１）ユニバーサルデザインに</a:t>
            </a:r>
            <a:r>
              <a:rPr lang="ja-JP" altLang="ja-JP" sz="3200" dirty="0" smtClean="0"/>
              <a:t>ついて</a:t>
            </a:r>
            <a:r>
              <a:rPr lang="ja-JP" altLang="en-US" sz="3200" dirty="0" smtClean="0"/>
              <a:t>知る</a:t>
            </a:r>
            <a:endParaRPr lang="en-US" altLang="ja-JP" sz="3200" dirty="0" smtClean="0"/>
          </a:p>
          <a:p>
            <a:pPr marL="0" indent="0" hangingPunct="0">
              <a:buNone/>
            </a:pPr>
            <a:endParaRPr lang="ja-JP" altLang="ja-JP" sz="3200" dirty="0"/>
          </a:p>
          <a:p>
            <a:pPr marL="0" indent="0" hangingPunct="0">
              <a:buNone/>
            </a:pPr>
            <a:r>
              <a:rPr lang="ja-JP" altLang="ja-JP" sz="3200" dirty="0" smtClean="0"/>
              <a:t>２</a:t>
            </a:r>
            <a:r>
              <a:rPr lang="ja-JP" altLang="ja-JP" sz="3200" dirty="0"/>
              <a:t>）デフスペース</a:t>
            </a:r>
            <a:r>
              <a:rPr lang="ja-JP" altLang="ja-JP" sz="3200" dirty="0" smtClean="0"/>
              <a:t>に</a:t>
            </a:r>
            <a:r>
              <a:rPr lang="ja-JP" altLang="en-US" sz="3200" dirty="0" smtClean="0"/>
              <a:t>ついて知る</a:t>
            </a:r>
            <a:endParaRPr lang="en-US" altLang="ja-JP" sz="3200" dirty="0" smtClean="0"/>
          </a:p>
          <a:p>
            <a:pPr marL="0" indent="0" hangingPunct="0">
              <a:buNone/>
            </a:pPr>
            <a:endParaRPr lang="ja-JP" altLang="ja-JP" sz="3200" dirty="0"/>
          </a:p>
          <a:p>
            <a:pPr marL="0" indent="0" hangingPunct="0">
              <a:buNone/>
            </a:pPr>
            <a:r>
              <a:rPr lang="ja-JP" altLang="ja-JP" sz="3200" dirty="0" smtClean="0"/>
              <a:t>３</a:t>
            </a:r>
            <a:r>
              <a:rPr lang="ja-JP" altLang="ja-JP" sz="3200" dirty="0"/>
              <a:t>）これから必要となる</a:t>
            </a:r>
            <a:r>
              <a:rPr lang="ja-JP" altLang="ja-JP" sz="3200" dirty="0" smtClean="0"/>
              <a:t>ユニバーサルデザイン</a:t>
            </a:r>
            <a:r>
              <a:rPr lang="ja-JP" altLang="en-US" sz="3200" dirty="0" smtClean="0"/>
              <a:t>及び</a:t>
            </a:r>
            <a:endParaRPr lang="en-US" altLang="ja-JP" sz="3200" dirty="0" smtClean="0"/>
          </a:p>
          <a:p>
            <a:pPr marL="0" indent="0" hangingPunct="0">
              <a:buNone/>
            </a:pPr>
            <a:r>
              <a:rPr lang="ja-JP" altLang="en-US" sz="3200" dirty="0" smtClean="0"/>
              <a:t>　　　　　　　　　　　　　　　　　　　　デフスペース</a:t>
            </a:r>
            <a:r>
              <a:rPr lang="ja-JP" altLang="ja-JP" sz="3200" dirty="0" smtClean="0"/>
              <a:t>について，考える</a:t>
            </a:r>
            <a:endParaRPr lang="ja-JP" altLang="ja-JP" sz="3200" dirty="0"/>
          </a:p>
        </p:txBody>
      </p:sp>
    </p:spTree>
    <p:extLst>
      <p:ext uri="{BB962C8B-B14F-4D97-AF65-F5344CB8AC3E}">
        <p14:creationId xmlns:p14="http://schemas.microsoft.com/office/powerpoint/2010/main" val="83344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住むなら，どっち？？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3" y="1690688"/>
            <a:ext cx="4394501" cy="46759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51" y="1690688"/>
            <a:ext cx="4488591" cy="46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6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デフスペース</a:t>
            </a:r>
            <a:r>
              <a:rPr kumimoji="1" lang="ja-JP" altLang="en-US" dirty="0" smtClean="0"/>
              <a:t>を作ろう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どんな家具をどこに配置するか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考えてみましょう！！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722076" y="661686"/>
            <a:ext cx="4703805" cy="58544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67" y="4428586"/>
            <a:ext cx="490666" cy="14474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59946" t="33980" r="32512" b="44176"/>
          <a:stretch/>
        </p:blipFill>
        <p:spPr>
          <a:xfrm>
            <a:off x="3595559" y="4428586"/>
            <a:ext cx="584886" cy="15012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33813" t="69861" r="44315" b="7727"/>
          <a:stretch/>
        </p:blipFill>
        <p:spPr>
          <a:xfrm>
            <a:off x="1672281" y="4539339"/>
            <a:ext cx="1334530" cy="12118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66011" t="71882" r="2817" b="2018"/>
          <a:stretch/>
        </p:blipFill>
        <p:spPr>
          <a:xfrm>
            <a:off x="4475205" y="4452500"/>
            <a:ext cx="1886465" cy="13996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059827" y="1027906"/>
            <a:ext cx="307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例：</a:t>
            </a:r>
            <a:r>
              <a:rPr kumimoji="1" lang="en-US" altLang="ja-JP" dirty="0" smtClean="0">
                <a:solidFill>
                  <a:schemeClr val="bg1"/>
                </a:solidFill>
              </a:rPr>
              <a:t>12</a:t>
            </a:r>
            <a:r>
              <a:rPr kumimoji="1" lang="ja-JP" altLang="en-US" dirty="0" smtClean="0">
                <a:solidFill>
                  <a:schemeClr val="bg1"/>
                </a:solidFill>
              </a:rPr>
              <a:t>畳のリビング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曲折矢印 9"/>
          <p:cNvSpPr/>
          <p:nvPr/>
        </p:nvSpPr>
        <p:spPr>
          <a:xfrm>
            <a:off x="5769447" y="2971069"/>
            <a:ext cx="1544852" cy="12356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これからの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ＵＤ</a:t>
            </a:r>
            <a:r>
              <a:rPr kumimoji="1" lang="ja-JP" altLang="en-US" dirty="0" smtClean="0"/>
              <a:t>，</a:t>
            </a:r>
            <a:r>
              <a:rPr kumimoji="1" lang="ja-JP" altLang="en-US" dirty="0" smtClean="0">
                <a:solidFill>
                  <a:srgbClr val="FF0000"/>
                </a:solidFill>
              </a:rPr>
              <a:t>ＤＳ</a:t>
            </a:r>
            <a:r>
              <a:rPr kumimoji="1" lang="ja-JP" altLang="en-US" dirty="0" smtClean="0"/>
              <a:t>を考えよう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6395"/>
          </a:xfrm>
        </p:spPr>
        <p:txBody>
          <a:bodyPr/>
          <a:lstStyle/>
          <a:p>
            <a:r>
              <a:rPr kumimoji="1" lang="ja-JP" altLang="en-US" dirty="0" smtClean="0"/>
              <a:t>一人暮らしをするときに，必要な環境は何か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公共交通機関に必要な環境は何か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高校，大学などにおいて必要な環境は何か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改善，見直しが必要な身近なものは何か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72997" y="4391495"/>
            <a:ext cx="10515600" cy="1679379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現状における不便さに目を向けてみよう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自分だけではなく，全ての人が利用しやすい環境とは何か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060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title"/>
          </p:nvPr>
        </p:nvSpPr>
        <p:spPr>
          <a:xfrm>
            <a:off x="1027959" y="2584211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作成：</a:t>
            </a:r>
            <a:r>
              <a:rPr kumimoji="1" lang="ja-JP" altLang="en-US" sz="3200" dirty="0" smtClean="0"/>
              <a:t>宮町　悦信（</a:t>
            </a:r>
            <a:r>
              <a:rPr kumimoji="1" lang="en-US" altLang="ja-JP" sz="3200" dirty="0" smtClean="0"/>
              <a:t>2015</a:t>
            </a:r>
            <a:r>
              <a:rPr kumimoji="1" lang="ja-JP" altLang="en-US" sz="3200" dirty="0" smtClean="0"/>
              <a:t>年）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編集</a:t>
            </a:r>
            <a:r>
              <a:rPr kumimoji="1" lang="ja-JP" altLang="en-US" sz="3200" dirty="0" smtClean="0"/>
              <a:t>：筑波技術大学ろう者学教育コンテンツ開発取組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1994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ＵＤ</a:t>
            </a:r>
            <a:r>
              <a:rPr kumimoji="1" lang="ja-JP" altLang="en-US" dirty="0" smtClean="0"/>
              <a:t>クイズ（例）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44251" y="1690688"/>
            <a:ext cx="5082841" cy="4351338"/>
          </a:xfrm>
        </p:spPr>
        <p:txBody>
          <a:bodyPr/>
          <a:lstStyle/>
          <a:p>
            <a:r>
              <a:rPr kumimoji="1" lang="ja-JP" altLang="en-US" dirty="0" smtClean="0"/>
              <a:t>シャンプーはどっち？？</a:t>
            </a:r>
            <a:endParaRPr kumimoji="1" lang="ja-JP" altLang="en-US" dirty="0"/>
          </a:p>
        </p:txBody>
      </p:sp>
      <p:pic>
        <p:nvPicPr>
          <p:cNvPr id="1026" name="Picture 2" descr="http://blog-imgs-45.fc2.com/s/a/g/sagaud/img_65206_21753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11" y="2328905"/>
            <a:ext cx="2937819" cy="39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905143" y="3559049"/>
            <a:ext cx="648370" cy="18854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11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ユニバーサルデザインとは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dirty="0" smtClean="0"/>
              <a:t>niversal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D</a:t>
            </a:r>
            <a:r>
              <a:rPr kumimoji="1" lang="en-US" altLang="ja-JP" dirty="0" smtClean="0"/>
              <a:t>esign</a:t>
            </a:r>
          </a:p>
          <a:p>
            <a:pPr marL="0" indent="0">
              <a:buNone/>
            </a:pPr>
            <a:r>
              <a:rPr kumimoji="1" lang="ja-JP" altLang="en-US" dirty="0" smtClean="0"/>
              <a:t>「ユニバーサル＝万人の／普遍的な」という言葉が示すように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ユニバーサルデザイン⇒</a:t>
            </a:r>
            <a:r>
              <a:rPr kumimoji="1" lang="ja-JP" altLang="en-US" sz="4000" dirty="0" smtClean="0"/>
              <a:t>「全ての人のためのデザイン」</a:t>
            </a:r>
            <a:endParaRPr kumimoji="1" lang="ja-JP" altLang="en-US" sz="4000" dirty="0"/>
          </a:p>
        </p:txBody>
      </p:sp>
      <p:sp>
        <p:nvSpPr>
          <p:cNvPr id="4" name="円/楕円 3"/>
          <p:cNvSpPr/>
          <p:nvPr/>
        </p:nvSpPr>
        <p:spPr>
          <a:xfrm>
            <a:off x="4703806" y="2627871"/>
            <a:ext cx="2273643" cy="9720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4208548"/>
            <a:ext cx="10515600" cy="238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 smtClean="0"/>
              <a:t>・年齢や性別の差異</a:t>
            </a:r>
            <a:endParaRPr lang="en-US" altLang="ja-JP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 smtClean="0"/>
              <a:t>・人種，国籍，文化，言語の違い</a:t>
            </a:r>
            <a:endParaRPr lang="en-US" altLang="ja-JP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 smtClean="0"/>
              <a:t>・能力，身体的特徴，障害を問わず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88570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バリアフリーとは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435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dirty="0" smtClean="0"/>
              <a:t>arrier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dirty="0" smtClean="0"/>
              <a:t>ree</a:t>
            </a:r>
          </a:p>
          <a:p>
            <a:pPr marL="0" indent="0">
              <a:buNone/>
            </a:pPr>
            <a:r>
              <a:rPr kumimoji="1" lang="ja-JP" altLang="en-US" dirty="0" smtClean="0"/>
              <a:t>高齢者や障害者が，社会生活に参加する上で生活の支障となる物理的な障害，精神的な障壁を取り除くための施策，もしくは具体的に取り除いた事物及び状態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38200" y="4208548"/>
            <a:ext cx="10515600" cy="2385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/>
              <a:t>建物の段差を取り除くことなど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/>
              <a:t>⇒</a:t>
            </a:r>
            <a:r>
              <a:rPr lang="ja-JP" altLang="en-US" sz="4000" dirty="0" smtClean="0">
                <a:solidFill>
                  <a:srgbClr val="FF0000"/>
                </a:solidFill>
              </a:rPr>
              <a:t>バリアフリー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/>
              <a:t>設備やシステムが広く対応可能であること</a:t>
            </a:r>
            <a:endParaRPr lang="en-US" altLang="ja-JP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/>
              <a:t>⇒</a:t>
            </a:r>
            <a:r>
              <a:rPr lang="ja-JP" altLang="en-US" sz="4000" dirty="0" smtClean="0">
                <a:solidFill>
                  <a:srgbClr val="FF0000"/>
                </a:solidFill>
              </a:rPr>
              <a:t>アクセシビリティ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621429" y="2685535"/>
            <a:ext cx="1828799" cy="5436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62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1"/>
                </a:solidFill>
              </a:rPr>
              <a:t>BF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>
                <a:solidFill>
                  <a:srgbClr val="FFC000"/>
                </a:solidFill>
              </a:rPr>
              <a:t>UD</a:t>
            </a:r>
            <a:r>
              <a:rPr kumimoji="1" lang="ja-JP" altLang="en-US" dirty="0" smtClean="0"/>
              <a:t>の違い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3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5B9BD5"/>
                </a:solidFill>
              </a:rPr>
              <a:t>バリアフリー（</a:t>
            </a:r>
            <a:r>
              <a:rPr kumimoji="1" lang="en-US" altLang="ja-JP" sz="3600" dirty="0" smtClean="0">
                <a:solidFill>
                  <a:srgbClr val="5B9BD5"/>
                </a:solidFill>
              </a:rPr>
              <a:t>BF</a:t>
            </a:r>
            <a:r>
              <a:rPr kumimoji="1" lang="ja-JP" altLang="en-US" sz="3600" dirty="0" smtClean="0">
                <a:solidFill>
                  <a:srgbClr val="5B9BD5"/>
                </a:solidFill>
              </a:rPr>
              <a:t>）</a:t>
            </a:r>
            <a:r>
              <a:rPr kumimoji="1" lang="ja-JP" altLang="en-US" sz="3600" dirty="0" smtClean="0"/>
              <a:t>とは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⇒ある物を壊して，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作り直す</a:t>
            </a:r>
            <a:r>
              <a:rPr kumimoji="1" lang="ja-JP" altLang="en-US" sz="3600" dirty="0" smtClean="0"/>
              <a:t>こと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chemeClr val="accent4"/>
                </a:solidFill>
              </a:rPr>
              <a:t>ユニバーサルデザイン（</a:t>
            </a:r>
            <a:r>
              <a:rPr kumimoji="1" lang="en-US" altLang="ja-JP" sz="3600" dirty="0" smtClean="0">
                <a:solidFill>
                  <a:schemeClr val="accent4"/>
                </a:solidFill>
              </a:rPr>
              <a:t>UD</a:t>
            </a:r>
            <a:r>
              <a:rPr kumimoji="1" lang="ja-JP" altLang="en-US" sz="3600" dirty="0" smtClean="0">
                <a:solidFill>
                  <a:schemeClr val="accent4"/>
                </a:solidFill>
              </a:rPr>
              <a:t>）</a:t>
            </a:r>
            <a:r>
              <a:rPr kumimoji="1" lang="ja-JP" altLang="en-US" sz="3600" dirty="0" smtClean="0"/>
              <a:t>とは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⇒最初から必要な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機能を備えた物を作る</a:t>
            </a:r>
            <a:r>
              <a:rPr kumimoji="1" lang="ja-JP" altLang="en-US" sz="3600" dirty="0" smtClean="0"/>
              <a:t>こと</a:t>
            </a:r>
            <a:endParaRPr kumimoji="1" lang="ja-JP" altLang="en-US" sz="36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38200" y="5090983"/>
            <a:ext cx="10515600" cy="96816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 smtClean="0"/>
              <a:t>誰にでも伝えやすい，伝わる方法は何かを考える</a:t>
            </a:r>
            <a:endParaRPr lang="ja-JP" altLang="en-US" sz="36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330278" y="6188333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600" dirty="0" smtClean="0"/>
              <a:t>国際ユニバーサルデザイン協議会（ＩＡＵＤ）による定義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159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3403" y="225966"/>
            <a:ext cx="10515600" cy="1043874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C000"/>
                </a:solidFill>
              </a:rPr>
              <a:t>ＵＤ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７</a:t>
            </a:r>
            <a:r>
              <a:rPr kumimoji="1" lang="ja-JP" altLang="en-US" dirty="0" smtClean="0"/>
              <a:t>原則</a:t>
            </a:r>
            <a:r>
              <a:rPr lang="ja-JP" altLang="en-US" dirty="0"/>
              <a:t>　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1980</a:t>
            </a:r>
            <a:r>
              <a:rPr kumimoji="1" lang="ja-JP" altLang="en-US" sz="2000" dirty="0" smtClean="0"/>
              <a:t>年代にアメリカのロナルド・メイス博士が提唱）</a:t>
            </a:r>
            <a:endParaRPr kumimoji="1" lang="ja-JP" altLang="en-US" sz="20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235688"/>
              </p:ext>
            </p:extLst>
          </p:nvPr>
        </p:nvGraphicFramePr>
        <p:xfrm>
          <a:off x="1944129" y="1492101"/>
          <a:ext cx="8740346" cy="4351336"/>
        </p:xfrm>
        <a:graphic>
          <a:graphicData uri="http://schemas.openxmlformats.org/drawingml/2006/table">
            <a:tbl>
              <a:tblPr/>
              <a:tblGrid>
                <a:gridCol w="2962007"/>
                <a:gridCol w="5778339"/>
              </a:tblGrid>
              <a:tr h="466490">
                <a:tc>
                  <a:txBody>
                    <a:bodyPr/>
                    <a:lstStyle/>
                    <a:p>
                      <a:pPr algn="l" fontAlgn="ctr"/>
                      <a:endParaRPr lang="ja-JP" altLang="en-US" sz="1200" dirty="0"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0" marR="0" marT="32127" marB="64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さまざまな心や体をもつ私たち一人ひとりにとって、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誰もができる限り使えるように配慮されていますか。</a:t>
                      </a:r>
                    </a:p>
                  </a:txBody>
                  <a:tcPr marL="64255" marR="64255" marT="32127" marB="642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671">
                <a:tc>
                  <a:txBody>
                    <a:bodyPr/>
                    <a:lstStyle/>
                    <a:p>
                      <a:pPr algn="l" fontAlgn="ctr"/>
                      <a:endParaRPr lang="ja-JP" altLang="en-US" sz="1200"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0" marR="0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自分に合った使い方やペースで使えますか。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暗い、騒がしいなどさまざまな環境での使用が考慮されていますか。</a:t>
                      </a:r>
                    </a:p>
                  </a:txBody>
                  <a:tcPr marL="64255" marR="64255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671">
                <a:tc>
                  <a:txBody>
                    <a:bodyPr/>
                    <a:lstStyle/>
                    <a:p>
                      <a:pPr algn="l" fontAlgn="ctr"/>
                      <a:endParaRPr lang="ja-JP" altLang="en-US" sz="1200"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0" marR="0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複雑すぎず、意味や使い方がすぐ分かるように考えられていますか。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endParaRPr lang="ja-JP" altLang="en-US" sz="1200" dirty="0">
                        <a:solidFill>
                          <a:schemeClr val="bg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64255" marR="64255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671">
                <a:tc>
                  <a:txBody>
                    <a:bodyPr/>
                    <a:lstStyle/>
                    <a:p>
                      <a:pPr algn="l" fontAlgn="ctr"/>
                      <a:endParaRPr lang="ja-JP" altLang="en-US" sz="1200"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0" marR="0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複数の伝達手段がありますか。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伝えるべき情報は分かりやすく整理されていますか。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endParaRPr lang="ja-JP" altLang="en-US" sz="1200" dirty="0">
                        <a:solidFill>
                          <a:schemeClr val="bg1"/>
                        </a:solidFill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64255" marR="64255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8725">
                <a:tc>
                  <a:txBody>
                    <a:bodyPr/>
                    <a:lstStyle/>
                    <a:p>
                      <a:pPr algn="l" fontAlgn="ctr"/>
                      <a:endParaRPr lang="ja-JP" altLang="en-US" sz="1200"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0" marR="0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危険に気が付くようになっていますか。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誤った使い方をしても事故を防ぎ、再び元の状態に戻れるよう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工夫されていますか。</a:t>
                      </a:r>
                    </a:p>
                  </a:txBody>
                  <a:tcPr marL="64255" marR="64255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618">
                <a:tc>
                  <a:txBody>
                    <a:bodyPr/>
                    <a:lstStyle/>
                    <a:p>
                      <a:pPr algn="l" fontAlgn="ctr"/>
                      <a:endParaRPr lang="ja-JP" altLang="en-US" sz="1200"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0" marR="0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さまざまな体格の人が、楽な姿勢かつ楽な力で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使うことができますか。</a:t>
                      </a:r>
                    </a:p>
                  </a:txBody>
                  <a:tcPr marL="64255" marR="64255" marT="64255" marB="642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490">
                <a:tc>
                  <a:txBody>
                    <a:bodyPr/>
                    <a:lstStyle/>
                    <a:p>
                      <a:pPr algn="l" fontAlgn="ctr"/>
                      <a:endParaRPr lang="ja-JP" altLang="en-US" sz="1200" dirty="0">
                        <a:effectLst/>
                        <a:latin typeface="Meiryo" panose="020B0604030504040204" pitchFamily="50" charset="-128"/>
                        <a:ea typeface="Meiryo" panose="020B0604030504040204" pitchFamily="50" charset="-128"/>
                      </a:endParaRPr>
                    </a:p>
                  </a:txBody>
                  <a:tcPr marL="0" marR="0" marT="64255" marB="3212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さまざまな体格の人が、楽に使える大きさや広さに</a:t>
                      </a:r>
                      <a:b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</a:br>
                      <a:r>
                        <a:rPr lang="ja-JP" altLang="en-US" sz="1200" dirty="0">
                          <a:solidFill>
                            <a:schemeClr val="bg1"/>
                          </a:solidFill>
                          <a:effectLst/>
                          <a:latin typeface="Meiryo" panose="020B0604030504040204" pitchFamily="50" charset="-128"/>
                          <a:ea typeface="Meiryo" panose="020B0604030504040204" pitchFamily="50" charset="-128"/>
                        </a:rPr>
                        <a:t>配慮されていますか。</a:t>
                      </a:r>
                    </a:p>
                  </a:txBody>
                  <a:tcPr marL="64255" marR="64255" marT="64255" marB="3212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C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2261416" y="1494883"/>
            <a:ext cx="2676525" cy="4308544"/>
            <a:chOff x="2261416" y="1494883"/>
            <a:chExt cx="2676525" cy="4308544"/>
          </a:xfrm>
        </p:grpSpPr>
        <p:pic>
          <p:nvPicPr>
            <p:cNvPr id="1025" name="Picture 1" descr="原則1：誰もが公平に使え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16" y="1494883"/>
              <a:ext cx="211455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原則2：柔軟な使い方ができ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16" y="2085041"/>
              <a:ext cx="230505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原則3：簡単に理解できる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16" y="2783118"/>
              <a:ext cx="191452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原則4：情報が認知しやすい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16" y="3461823"/>
              <a:ext cx="2124075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原則5：失敗に対する寛大さがある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16" y="4270364"/>
              <a:ext cx="267652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原則6：身体的負担が少ない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16" y="4882484"/>
              <a:ext cx="212407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原則7：使いやすい大きさと広さがある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416" y="5393852"/>
              <a:ext cx="2105025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サブタイトル 2"/>
          <p:cNvSpPr txBox="1">
            <a:spLocks/>
          </p:cNvSpPr>
          <p:nvPr/>
        </p:nvSpPr>
        <p:spPr>
          <a:xfrm>
            <a:off x="1598140" y="6048838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dirty="0" smtClean="0"/>
              <a:t>JAL</a:t>
            </a:r>
            <a:r>
              <a:rPr lang="ja-JP" altLang="en-US" dirty="0" smtClean="0"/>
              <a:t>ユニバーサルデザインへの取り組みより引用</a:t>
            </a:r>
            <a:endParaRPr lang="en-US" altLang="ja-JP" dirty="0" smtClean="0"/>
          </a:p>
          <a:p>
            <a:pPr marL="0" indent="0" algn="r">
              <a:buNone/>
            </a:pPr>
            <a:r>
              <a:rPr lang="en-US" altLang="ja-JP" dirty="0"/>
              <a:t>https://www.jal.com/ja/ud/index.html</a:t>
            </a:r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000888" y="1309816"/>
            <a:ext cx="2919671" cy="47390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3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29148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身の回りにある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ＵＤ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埋め込み画像への固定リン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7" y="1492805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点字がついたアルコール飲料（カン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7" y="4598735"/>
            <a:ext cx="2286000" cy="20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ity.obu.aichi.jp/cmsfiles/contents/0000005/5654/shamp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49280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ja/thumb/3/31/Vending-machine.JPG/250px-Vending-machin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" b="10967"/>
          <a:stretch/>
        </p:blipFill>
        <p:spPr bwMode="auto">
          <a:xfrm>
            <a:off x="7418262" y="3756454"/>
            <a:ext cx="3935537" cy="28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fundo.jp/wp-content/uploads/2015/06/6700367177_23484fa00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/>
          <a:stretch/>
        </p:blipFill>
        <p:spPr bwMode="auto">
          <a:xfrm>
            <a:off x="3137126" y="3756454"/>
            <a:ext cx="4146498" cy="28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takami.ocnk.net/data/takami/product/marusara/sara_tokuty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26" y="1492804"/>
            <a:ext cx="52245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7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羽田空港における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ＵＤ</a:t>
            </a:r>
            <a:r>
              <a:rPr kumimoji="1" lang="ja-JP" altLang="en-US" sz="2400" dirty="0" smtClean="0"/>
              <a:t>（国際線旅客ターミナルの事例）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4400" dirty="0" smtClean="0"/>
              <a:t>わかりやすいゾーニングと旅客導線計画</a:t>
            </a:r>
            <a:endParaRPr kumimoji="1" lang="en-US" altLang="ja-JP" sz="4400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＜施設・設備の面＞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直進性が高く，階層移動が少ない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床の配色</a:t>
            </a:r>
            <a:endParaRPr kumimoji="1" lang="en-US" altLang="ja-JP" dirty="0" smtClean="0"/>
          </a:p>
          <a:p>
            <a:r>
              <a:rPr kumimoji="1" lang="ja-JP" altLang="en-US" dirty="0" smtClean="0"/>
              <a:t>エレベーターの誘導サイン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案内ボードの工夫</a:t>
            </a:r>
            <a:endParaRPr kumimoji="1" lang="en-US" altLang="ja-JP" dirty="0" smtClean="0"/>
          </a:p>
          <a:p>
            <a:r>
              <a:rPr kumimoji="1" lang="ja-JP" altLang="en-US" dirty="0" smtClean="0"/>
              <a:t>照明はＬＥＤを選択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2816310" y="6311900"/>
            <a:ext cx="9144000" cy="416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600" dirty="0" smtClean="0"/>
              <a:t>筑波技術大学　佐藤正幸先生（</a:t>
            </a:r>
            <a:r>
              <a:rPr lang="en-US" altLang="ja-JP" sz="1600" dirty="0" smtClean="0"/>
              <a:t>2015</a:t>
            </a:r>
            <a:r>
              <a:rPr lang="ja-JP" altLang="en-US" sz="1600" dirty="0" smtClean="0"/>
              <a:t>）の講義資料より引用</a:t>
            </a:r>
            <a:endParaRPr lang="en-US" altLang="ja-JP" sz="16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33097" b="17505"/>
          <a:stretch/>
        </p:blipFill>
        <p:spPr>
          <a:xfrm rot="5400000">
            <a:off x="5882665" y="2961441"/>
            <a:ext cx="3011289" cy="21180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8" t="18233" r="16995" b="18161"/>
          <a:stretch/>
        </p:blipFill>
        <p:spPr>
          <a:xfrm rot="5400000">
            <a:off x="9208966" y="2479645"/>
            <a:ext cx="2018407" cy="30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906</Words>
  <Application>Microsoft Macintosh PowerPoint</Application>
  <PresentationFormat>ユーザー設定</PresentationFormat>
  <Paragraphs>136</Paragraphs>
  <Slides>23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Theme</vt:lpstr>
      <vt:lpstr>ユニバーサルデザインを考える Universal Design</vt:lpstr>
      <vt:lpstr>今日の授業のめあて</vt:lpstr>
      <vt:lpstr>ＵＤクイズ（例）</vt:lpstr>
      <vt:lpstr>ユニバーサルデザインとは</vt:lpstr>
      <vt:lpstr>バリアフリーとは</vt:lpstr>
      <vt:lpstr>BFとUDの違い</vt:lpstr>
      <vt:lpstr>ＵＤの７原則　（1980年代にアメリカのロナルド・メイス博士が提唱）</vt:lpstr>
      <vt:lpstr>身の回りにあるＵＤ</vt:lpstr>
      <vt:lpstr>羽田空港におけるＵＤ（国際線旅客ターミナルの事例）</vt:lpstr>
      <vt:lpstr>ＪＡＬの取組</vt:lpstr>
      <vt:lpstr>羽田空港におけるＵＤ（国際線旅客ターミナルの事例）</vt:lpstr>
      <vt:lpstr>PowerPoint プレゼンテーション</vt:lpstr>
      <vt:lpstr>ピクトグラムとは</vt:lpstr>
      <vt:lpstr>デフスペースとは</vt:lpstr>
      <vt:lpstr>ロチェスター工科大学及びギャロデット大学の場合</vt:lpstr>
      <vt:lpstr>PowerPoint プレゼンテーション</vt:lpstr>
      <vt:lpstr>PowerPoint プレゼンテーション</vt:lpstr>
      <vt:lpstr>PowerPoint プレゼンテーション</vt:lpstr>
      <vt:lpstr>自校におけるデフスペース（DS）とは</vt:lpstr>
      <vt:lpstr>住むなら，どっち？？</vt:lpstr>
      <vt:lpstr>デフスペースを作ろう</vt:lpstr>
      <vt:lpstr>これからのＵＤ，ＤＳを考えよう</vt:lpstr>
      <vt:lpstr>作成：宮町　悦信（2015年） 編集：筑波技術大学ろう者学教育コンテンツ開発取組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宮町悦信</dc:creator>
  <cp:lastModifiedBy>門脇 翠</cp:lastModifiedBy>
  <cp:revision>32</cp:revision>
  <cp:lastPrinted>2015-06-29T14:13:49Z</cp:lastPrinted>
  <dcterms:created xsi:type="dcterms:W3CDTF">2015-06-29T10:19:31Z</dcterms:created>
  <dcterms:modified xsi:type="dcterms:W3CDTF">2017-05-11T02:12:24Z</dcterms:modified>
</cp:coreProperties>
</file>