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7" r:id="rId4"/>
    <p:sldId id="260" r:id="rId5"/>
    <p:sldId id="263" r:id="rId6"/>
    <p:sldId id="266" r:id="rId7"/>
    <p:sldId id="269" r:id="rId8"/>
    <p:sldId id="270" r:id="rId9"/>
    <p:sldId id="258" r:id="rId10"/>
    <p:sldId id="265" r:id="rId11"/>
    <p:sldId id="268" r:id="rId12"/>
    <p:sldId id="259" r:id="rId13"/>
    <p:sldId id="271" r:id="rId14"/>
    <p:sldId id="272" r:id="rId15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-80" y="-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892E993-F3B4-49AA-BD05-CFE614534253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7D1766D-F5B6-4582-AF2E-004C12888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539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B16F126-3228-4652-9697-CB027C557771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6E18823-68EF-4748-8615-47A3FAF663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93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68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69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9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9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8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85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60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9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46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94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08EA-ECAA-4E02-BCB9-29BB62DD82BB}" type="datetimeFigureOut">
              <a:rPr kumimoji="1" lang="ja-JP" altLang="en-US" smtClean="0"/>
              <a:t>17/05/09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1150-134F-4E8D-8C32-E8EA32021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63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.jp/imgres?imgurl=http://blogimg.goo.ne.jp/user_image/0f/99/76ef68c3e24d6c47f08247f5a501bf33.png&amp;imgrefurl=http://blog.goo.ne.jp/illust-amembow/e/b391098c9f1836d4b380080e48e514b3&amp;docid=a0ppkQu9d_9_mM&amp;tbnid=5gh7dlDIjNBAZM:&amp;vet=10ahUKEwiW8NWam5nTAhXKVbwKHQpgDs4QMwgcKAAwAA..i&amp;w=621&amp;h=800&amp;client=firefox-b-ab&amp;bih=737&amp;biw=909&amp;q=%E8%80%83%E3%81%88%E3%82%8B%E3%80%80%E3%82%A4%E3%83%A9%E3%82%B9%E3%83%88&amp;ved=0ahUKEwiW8NWam5nTAhXKVbwKHQpgDs4QMwgcKAAwAA&amp;iact=mrc&amp;uact=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7" y="136082"/>
            <a:ext cx="1716074" cy="23702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7599"/>
          <a:stretch/>
        </p:blipFill>
        <p:spPr>
          <a:xfrm>
            <a:off x="8848260" y="308745"/>
            <a:ext cx="3343740" cy="26450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8537" t="18084" b="7857"/>
          <a:stretch/>
        </p:blipFill>
        <p:spPr>
          <a:xfrm>
            <a:off x="707394" y="4490729"/>
            <a:ext cx="1862730" cy="21858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942" y="115628"/>
            <a:ext cx="2580952" cy="23809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/>
          <a:srcRect b="5980"/>
          <a:stretch/>
        </p:blipFill>
        <p:spPr>
          <a:xfrm>
            <a:off x="3872230" y="4343304"/>
            <a:ext cx="2300654" cy="242397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099" y="108518"/>
            <a:ext cx="3226125" cy="21407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/>
          <a:srcRect l="8338" t="3201" r="8692" b="5475"/>
          <a:stretch/>
        </p:blipFill>
        <p:spPr>
          <a:xfrm>
            <a:off x="6712545" y="4460265"/>
            <a:ext cx="2936738" cy="226448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/>
          <a:srcRect l="5420" r="7687"/>
          <a:stretch/>
        </p:blipFill>
        <p:spPr>
          <a:xfrm>
            <a:off x="1077182" y="2357386"/>
            <a:ext cx="2006960" cy="198977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0"/>
          <a:srcRect r="7014"/>
          <a:stretch/>
        </p:blipFill>
        <p:spPr>
          <a:xfrm>
            <a:off x="9140496" y="3462299"/>
            <a:ext cx="3051504" cy="18231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01348" y="2562890"/>
            <a:ext cx="7318018" cy="1576291"/>
          </a:xfrm>
        </p:spPr>
        <p:txBody>
          <a:bodyPr anchor="b">
            <a:normAutofit/>
          </a:bodyPr>
          <a:lstStyle/>
          <a:p>
            <a:r>
              <a:rPr lang="ja-JP" altLang="en-US" sz="3600" dirty="0"/>
              <a:t>デフリンピックを通して</a:t>
            </a:r>
            <a:r>
              <a:rPr lang="ja-JP" altLang="en-US" sz="3600" dirty="0" smtClean="0"/>
              <a:t>考える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1100" dirty="0" smtClean="0"/>
              <a:t/>
            </a:r>
            <a:br>
              <a:rPr lang="en-US" altLang="ja-JP" sz="1100" dirty="0" smtClean="0"/>
            </a:br>
            <a:r>
              <a:rPr kumimoji="1" lang="ja-JP" altLang="en-US" dirty="0" smtClean="0"/>
              <a:t>ろう</a:t>
            </a:r>
            <a:r>
              <a:rPr lang="ja-JP" altLang="en-US" dirty="0" smtClean="0"/>
              <a:t>者とスポーツ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9580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ゲストティーチャー登場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07186" y="1814285"/>
            <a:ext cx="6089781" cy="435133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自己紹介</a:t>
            </a:r>
            <a:endParaRPr kumimoji="1" lang="en-US" altLang="ja-JP" dirty="0" smtClean="0"/>
          </a:p>
          <a:p>
            <a:r>
              <a:rPr kumimoji="1" lang="ja-JP" altLang="en-US" dirty="0" smtClean="0"/>
              <a:t>子どもだったころの学校生活</a:t>
            </a:r>
            <a:endParaRPr kumimoji="1" lang="en-US" altLang="ja-JP" dirty="0" smtClean="0"/>
          </a:p>
          <a:p>
            <a:r>
              <a:rPr lang="ja-JP" altLang="en-US" dirty="0"/>
              <a:t>始めた</a:t>
            </a:r>
            <a:r>
              <a:rPr lang="ja-JP" altLang="en-US" dirty="0" smtClean="0"/>
              <a:t>きっかけ</a:t>
            </a:r>
            <a:endParaRPr kumimoji="1" lang="en-US" altLang="ja-JP" dirty="0" smtClean="0"/>
          </a:p>
          <a:p>
            <a:r>
              <a:rPr lang="ja-JP" altLang="en-US" dirty="0" smtClean="0"/>
              <a:t>今の仕事</a:t>
            </a:r>
            <a:endParaRPr lang="en-US" altLang="ja-JP" dirty="0"/>
          </a:p>
          <a:p>
            <a:r>
              <a:rPr kumimoji="1" lang="ja-JP" altLang="en-US" dirty="0" smtClean="0"/>
              <a:t>デフリンピック出場経験</a:t>
            </a:r>
            <a:endParaRPr kumimoji="1" lang="en-US" altLang="ja-JP" dirty="0" smtClean="0"/>
          </a:p>
          <a:p>
            <a:r>
              <a:rPr kumimoji="1" lang="ja-JP" altLang="en-US" dirty="0" smtClean="0"/>
              <a:t>主な業績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これまでの競技人生を振り返って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みんなへのメッセージ</a:t>
            </a:r>
            <a:endParaRPr kumimoji="1" lang="en-US" altLang="ja-JP" dirty="0" smtClean="0"/>
          </a:p>
        </p:txBody>
      </p:sp>
      <p:pic>
        <p:nvPicPr>
          <p:cNvPr id="3074" name="Picture 2" descr="http://business-peoples.com/material/1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r="28113"/>
          <a:stretch/>
        </p:blipFill>
        <p:spPr bwMode="auto">
          <a:xfrm>
            <a:off x="7839758" y="1250845"/>
            <a:ext cx="3827825" cy="53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2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物は試し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ゲストと一緒に体験しよう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一流の技を体感する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間近で見る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高い技術が必要なことを知る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仲間たちと仲良くふれあう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挑戦する気持ちをもつ</a:t>
            </a:r>
            <a:endParaRPr kumimoji="1" lang="en-US" altLang="ja-JP" dirty="0" smtClean="0"/>
          </a:p>
          <a:p>
            <a:r>
              <a:rPr kumimoji="1" lang="ja-JP" altLang="en-US" dirty="0" smtClean="0"/>
              <a:t>ダメ元でもやってみる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楽しんでみる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とにかく真似してみる</a:t>
            </a:r>
            <a:endParaRPr kumimoji="1" lang="ja-JP" altLang="en-US" dirty="0"/>
          </a:p>
        </p:txBody>
      </p:sp>
      <p:pic>
        <p:nvPicPr>
          <p:cNvPr id="4098" name="Picture 2" descr="http://peoples-free.com/material/1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r="34467"/>
          <a:stretch/>
        </p:blipFill>
        <p:spPr bwMode="auto">
          <a:xfrm>
            <a:off x="5699760" y="365125"/>
            <a:ext cx="3200400" cy="53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usiness-peoples.com/material/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r="18718"/>
          <a:stretch/>
        </p:blipFill>
        <p:spPr bwMode="auto">
          <a:xfrm>
            <a:off x="8329573" y="2440706"/>
            <a:ext cx="3642360" cy="43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未来のデフリンピック選手を育てる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081857" y="4335550"/>
            <a:ext cx="10073640" cy="1754150"/>
          </a:xfrm>
          <a:prstGeom prst="roundRect">
            <a:avLst/>
          </a:prstGeom>
          <a:pattFill prst="pct50">
            <a:fgClr>
              <a:schemeClr val="accent1"/>
            </a:fgClr>
            <a:bgClr>
              <a:prstClr val="white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ja-JP" altLang="en-US" sz="3600" dirty="0">
                <a:solidFill>
                  <a:srgbClr val="FF0000"/>
                </a:solidFill>
              </a:rPr>
              <a:t>「できない」</a:t>
            </a:r>
            <a:r>
              <a:rPr lang="ja-JP" altLang="en-US" sz="2800" dirty="0">
                <a:solidFill>
                  <a:schemeClr val="tx1"/>
                </a:solidFill>
              </a:rPr>
              <a:t>と</a:t>
            </a:r>
            <a:r>
              <a:rPr lang="ja-JP" altLang="en-US" sz="3600" dirty="0">
                <a:solidFill>
                  <a:srgbClr val="FF0000"/>
                </a:solidFill>
              </a:rPr>
              <a:t>「やらない」</a:t>
            </a:r>
            <a:r>
              <a:rPr lang="ja-JP" altLang="en-US" sz="2800" dirty="0">
                <a:solidFill>
                  <a:schemeClr val="tx1"/>
                </a:solidFill>
              </a:rPr>
              <a:t>は</a:t>
            </a:r>
            <a:r>
              <a:rPr lang="ja-JP" altLang="en-US" sz="2800" dirty="0" smtClean="0">
                <a:solidFill>
                  <a:schemeClr val="tx1"/>
                </a:solidFill>
              </a:rPr>
              <a:t>違う！！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800" dirty="0">
                <a:solidFill>
                  <a:schemeClr val="tx1"/>
                </a:solidFill>
              </a:rPr>
              <a:t>「やらなかったらできないこと」も「やったらできる」ことがあるはず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86728"/>
            <a:ext cx="10652760" cy="221224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様々なことにチャレンジせよ　　　　・</a:t>
            </a:r>
            <a:r>
              <a:rPr lang="ja-JP" altLang="en-US" dirty="0" smtClean="0"/>
              <a:t>あきらめなければ、夢は叶う？！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</a:t>
            </a:r>
            <a:r>
              <a:rPr lang="ja-JP" altLang="en-US" sz="3600" dirty="0" smtClean="0"/>
              <a:t>⇒</a:t>
            </a:r>
            <a:r>
              <a:rPr lang="ja-JP" altLang="en-US" sz="4800" u="sng" dirty="0" smtClean="0">
                <a:solidFill>
                  <a:srgbClr val="FF0000"/>
                </a:solidFill>
              </a:rPr>
              <a:t>“</a:t>
            </a:r>
            <a:r>
              <a:rPr lang="ja-JP" altLang="en-US" sz="4400" b="1" u="sng" dirty="0" smtClean="0">
                <a:solidFill>
                  <a:srgbClr val="FF0000"/>
                </a:solidFill>
              </a:rPr>
              <a:t>やる前からあきらめない”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187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-487680"/>
            <a:ext cx="10515600" cy="2575243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</a:rPr>
              <a:t>Ｑ</a:t>
            </a:r>
            <a:r>
              <a:rPr lang="en-US" altLang="ja-JP" sz="6600" dirty="0">
                <a:solidFill>
                  <a:srgbClr val="FF0000"/>
                </a:solidFill>
              </a:rPr>
              <a:t> </a:t>
            </a:r>
            <a:r>
              <a:rPr kumimoji="1" lang="ja-JP" altLang="en-US" dirty="0" smtClean="0"/>
              <a:t>デフリンピックが抱える課題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94234"/>
            <a:ext cx="10515600" cy="3892372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デフリンピックの認知度が低い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デフリンピックをテレビで視聴できない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遠征や練習などに対して、十分な旅費が支給されない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メダルを獲得しても、報酬が少ない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仕事があるため、競技に集中できない</a:t>
            </a:r>
            <a:endParaRPr lang="nl-NL" altLang="ja-JP" dirty="0">
              <a:hlinkClick r:id="rId2"/>
            </a:endParaRPr>
          </a:p>
          <a:p>
            <a:endParaRPr kumimoji="1" lang="ja-JP" altLang="en-US" dirty="0"/>
          </a:p>
        </p:txBody>
      </p:sp>
      <p:sp>
        <p:nvSpPr>
          <p:cNvPr id="5" name="上リボン 4"/>
          <p:cNvSpPr/>
          <p:nvPr/>
        </p:nvSpPr>
        <p:spPr>
          <a:xfrm>
            <a:off x="147404" y="5397946"/>
            <a:ext cx="11953885" cy="1190723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デフリンピックの</a:t>
            </a:r>
            <a:r>
              <a:rPr lang="ja-JP" altLang="en-US" sz="2400" dirty="0" smtClean="0"/>
              <a:t>立場、選手</a:t>
            </a:r>
            <a:r>
              <a:rPr lang="ja-JP" altLang="en-US" sz="2400" dirty="0"/>
              <a:t>の環境を少しでも良くするため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アイデア募集中！！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057" y="3175567"/>
            <a:ext cx="1442972" cy="18583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003" y="3168306"/>
            <a:ext cx="1540381" cy="18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9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861" y="2111519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作成：宮町　悦信（</a:t>
            </a:r>
            <a:r>
              <a:rPr kumimoji="1" lang="en-US" altLang="ja-JP" sz="2800" dirty="0" smtClean="0"/>
              <a:t>2015</a:t>
            </a:r>
            <a:r>
              <a:rPr kumimoji="1" lang="ja-JP" altLang="en-US" sz="2800" dirty="0" smtClean="0"/>
              <a:t>年）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編集：筑波技術大学ろう者学教育コンテンツ開発取組担当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33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スポーツといえば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63880" y="1690688"/>
            <a:ext cx="9906000" cy="2220877"/>
            <a:chOff x="563880" y="1690688"/>
            <a:chExt cx="9906000" cy="2220877"/>
          </a:xfrm>
        </p:grpSpPr>
        <p:sp>
          <p:nvSpPr>
            <p:cNvPr id="4" name="角丸四角形 3"/>
            <p:cNvSpPr/>
            <p:nvPr/>
          </p:nvSpPr>
          <p:spPr>
            <a:xfrm>
              <a:off x="563880" y="1690688"/>
              <a:ext cx="9906000" cy="22208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096000" y="2333659"/>
              <a:ext cx="3002280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5400" dirty="0" smtClean="0"/>
                <a:t>団体競技</a:t>
              </a:r>
              <a:endParaRPr kumimoji="1" lang="ja-JP" altLang="en-US" sz="5400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63880" y="4191000"/>
            <a:ext cx="9906000" cy="2327271"/>
            <a:chOff x="563880" y="4191000"/>
            <a:chExt cx="9906000" cy="2327271"/>
          </a:xfrm>
        </p:grpSpPr>
        <p:sp>
          <p:nvSpPr>
            <p:cNvPr id="5" name="角丸四角形 4"/>
            <p:cNvSpPr/>
            <p:nvPr/>
          </p:nvSpPr>
          <p:spPr>
            <a:xfrm>
              <a:off x="563880" y="4191000"/>
              <a:ext cx="9906000" cy="232727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096000" y="4677526"/>
              <a:ext cx="3002280" cy="13542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5400" dirty="0" smtClean="0"/>
                <a:t>個人競技</a:t>
              </a:r>
              <a:endParaRPr kumimoji="1" lang="en-US" altLang="ja-JP" sz="5400" dirty="0" smtClean="0"/>
            </a:p>
            <a:p>
              <a:pPr algn="ctr"/>
              <a:r>
                <a:rPr kumimoji="1" lang="en-US" altLang="ja-JP" sz="2800" dirty="0" smtClean="0"/>
                <a:t>(</a:t>
              </a:r>
              <a:r>
                <a:rPr kumimoji="1" lang="ja-JP" altLang="en-US" sz="2800" dirty="0" smtClean="0"/>
                <a:t>団体戦はある</a:t>
              </a:r>
              <a:r>
                <a:rPr kumimoji="1" lang="en-US" altLang="ja-JP" sz="2800" dirty="0" smtClean="0"/>
                <a:t>)</a:t>
              </a:r>
              <a:endParaRPr kumimoji="1" lang="ja-JP" altLang="en-US" sz="28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70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サッカー　　　　　　　　　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野球　　　　　　　　　　　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バスケットボール　　　　　　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ラグビー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柔道</a:t>
            </a:r>
            <a:endParaRPr kumimoji="1" lang="en-US" altLang="ja-JP" dirty="0" smtClean="0"/>
          </a:p>
          <a:p>
            <a:r>
              <a:rPr kumimoji="1" lang="ja-JP" altLang="en-US" dirty="0" smtClean="0"/>
              <a:t>空手</a:t>
            </a:r>
            <a:endParaRPr kumimoji="1" lang="en-US" altLang="ja-JP" dirty="0" smtClean="0"/>
          </a:p>
          <a:p>
            <a:r>
              <a:rPr kumimoji="1" lang="ja-JP" altLang="en-US" dirty="0" smtClean="0"/>
              <a:t>水泳</a:t>
            </a:r>
            <a:endParaRPr kumimoji="1" lang="en-US" altLang="ja-JP" dirty="0" smtClean="0"/>
          </a:p>
          <a:p>
            <a:r>
              <a:rPr lang="ja-JP" altLang="en-US" dirty="0" smtClean="0"/>
              <a:t>スキー</a:t>
            </a:r>
            <a:endParaRPr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7215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0086" y="217702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スポーツの祭典といえば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60" y="1310640"/>
            <a:ext cx="9896729" cy="5715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オリンピック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夏季は</a:t>
            </a:r>
            <a:r>
              <a:rPr lang="en-US" altLang="ja-JP" sz="2400" dirty="0" smtClean="0"/>
              <a:t>1896</a:t>
            </a:r>
            <a:r>
              <a:rPr lang="ja-JP" altLang="en-US" sz="2400" dirty="0" smtClean="0"/>
              <a:t>年のギリシャ大会。冬季は</a:t>
            </a:r>
            <a:r>
              <a:rPr lang="en-US" altLang="ja-JP" sz="2400" dirty="0" smtClean="0"/>
              <a:t>1924</a:t>
            </a:r>
            <a:r>
              <a:rPr lang="ja-JP" altLang="en-US" sz="2400" dirty="0" smtClean="0"/>
              <a:t>年のフランス大会が第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回目。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2020</a:t>
            </a:r>
            <a:r>
              <a:rPr lang="ja-JP" altLang="en-US" sz="2400" dirty="0" smtClean="0"/>
              <a:t>年の第</a:t>
            </a:r>
            <a:r>
              <a:rPr lang="en-US" altLang="ja-JP" sz="2400" dirty="0" smtClean="0"/>
              <a:t>32</a:t>
            </a:r>
            <a:r>
              <a:rPr lang="ja-JP" altLang="en-US" sz="2400" dirty="0" smtClean="0"/>
              <a:t>回夏季オリンピック開催国に、東京が選出され</a:t>
            </a:r>
            <a:r>
              <a:rPr lang="ja-JP" altLang="en-US" dirty="0" smtClean="0"/>
              <a:t>た。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パラリンピック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夏季は</a:t>
            </a:r>
            <a:r>
              <a:rPr lang="en-US" altLang="ja-JP" sz="2400" dirty="0" smtClean="0"/>
              <a:t>1960</a:t>
            </a:r>
            <a:r>
              <a:rPr lang="ja-JP" altLang="en-US" sz="2400" dirty="0" smtClean="0"/>
              <a:t>年のイタリア大会。冬季は</a:t>
            </a:r>
            <a:r>
              <a:rPr lang="en-US" altLang="ja-JP" sz="2400" dirty="0" smtClean="0"/>
              <a:t>1976</a:t>
            </a:r>
            <a:r>
              <a:rPr lang="ja-JP" altLang="en-US" sz="2400" dirty="0" smtClean="0"/>
              <a:t>年のスウェーデン大会が第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回目。オリンピックと同じ年に開催される。出場資格は肢体不自由、視覚障害。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スペシャルオリンピックス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 smtClean="0"/>
              <a:t>夏季は</a:t>
            </a:r>
            <a:r>
              <a:rPr kumimoji="1" lang="en-US" altLang="ja-JP" sz="2400" dirty="0" smtClean="0"/>
              <a:t>1968</a:t>
            </a:r>
            <a:r>
              <a:rPr kumimoji="1" lang="ja-JP" altLang="en-US" sz="2400" dirty="0" smtClean="0"/>
              <a:t>年のアメリカ大会。冬季は</a:t>
            </a:r>
            <a:r>
              <a:rPr kumimoji="1" lang="en-US" altLang="ja-JP" sz="2400" dirty="0" smtClean="0"/>
              <a:t>1977</a:t>
            </a:r>
            <a:r>
              <a:rPr kumimoji="1" lang="ja-JP" altLang="en-US" sz="2400" dirty="0" smtClean="0"/>
              <a:t>年のアメリカ大会が第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回目。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知的・発達障害のある人の自立や社会参加が目的。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2050" name="Picture 2" descr="http://i-njoy.net/inkscape/image/symbol_olymp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73" y="1845427"/>
            <a:ext cx="1790700" cy="8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c/Paralympic_flag.svg/1280px-Paralympic_flag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18220"/>
          <a:stretch/>
        </p:blipFill>
        <p:spPr bwMode="auto">
          <a:xfrm>
            <a:off x="10284254" y="3469306"/>
            <a:ext cx="1485377" cy="15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-qCmjIUfn3Ro/AAAAAAAAAAI/AAAAAAAAAIw/eTAAmRh1Vdw/s120-c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55" y="542613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370230" y="22718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さいてん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3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デフリンピックとは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963" y="1709709"/>
            <a:ext cx="7267103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u="sng" dirty="0" smtClean="0"/>
              <a:t>第</a:t>
            </a:r>
            <a:r>
              <a:rPr kumimoji="1" lang="en-US" altLang="ja-JP" u="sng" dirty="0" smtClean="0"/>
              <a:t>1</a:t>
            </a:r>
            <a:r>
              <a:rPr kumimoji="1" lang="ja-JP" altLang="en-US" u="sng" dirty="0" smtClean="0"/>
              <a:t>回目大会</a:t>
            </a:r>
            <a:endParaRPr kumimoji="1" lang="en-US" altLang="ja-JP" u="sng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2400" dirty="0" smtClean="0"/>
              <a:t>夏季</a:t>
            </a:r>
            <a:r>
              <a:rPr lang="en-US" altLang="ja-JP" sz="2400" dirty="0" smtClean="0"/>
              <a:t>…</a:t>
            </a:r>
            <a:r>
              <a:rPr kumimoji="1" lang="en-US" altLang="ja-JP" sz="2400" dirty="0" smtClean="0"/>
              <a:t>1924</a:t>
            </a:r>
            <a:r>
              <a:rPr kumimoji="1" lang="ja-JP" altLang="en-US" sz="2400" dirty="0" smtClean="0"/>
              <a:t>年のフランス大会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冬季</a:t>
            </a:r>
            <a:r>
              <a:rPr lang="en-US" altLang="ja-JP" sz="2400" dirty="0" smtClean="0"/>
              <a:t>…</a:t>
            </a:r>
            <a:r>
              <a:rPr kumimoji="1" lang="en-US" altLang="ja-JP" sz="2400" dirty="0" smtClean="0"/>
              <a:t>1949</a:t>
            </a:r>
            <a:r>
              <a:rPr kumimoji="1" lang="ja-JP" altLang="en-US" sz="2400" dirty="0" smtClean="0"/>
              <a:t>年のオーストリア大会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※</a:t>
            </a:r>
            <a:r>
              <a:rPr lang="ja-JP" altLang="en-US" sz="2400" dirty="0" smtClean="0">
                <a:solidFill>
                  <a:srgbClr val="FF0000"/>
                </a:solidFill>
              </a:rPr>
              <a:t>パラリンピック（第１回目の夏季大会は</a:t>
            </a:r>
            <a:r>
              <a:rPr lang="en-US" altLang="ja-JP" sz="2400" dirty="0" smtClean="0">
                <a:solidFill>
                  <a:srgbClr val="FF0000"/>
                </a:solidFill>
              </a:rPr>
              <a:t>1960</a:t>
            </a:r>
            <a:r>
              <a:rPr lang="ja-JP" altLang="en-US" sz="2400" dirty="0" smtClean="0">
                <a:solidFill>
                  <a:srgbClr val="FF0000"/>
                </a:solidFill>
              </a:rPr>
              <a:t>年）よりも長い歴史がある！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u="sng" dirty="0" smtClean="0"/>
              <a:t>出場資格</a:t>
            </a:r>
            <a:endParaRPr kumimoji="1" lang="en-US" altLang="ja-JP" u="sng" dirty="0" smtClean="0"/>
          </a:p>
          <a:p>
            <a:pPr marL="0" indent="0">
              <a:buNone/>
            </a:pPr>
            <a:r>
              <a:rPr kumimoji="1" lang="ja-JP" altLang="en-US" sz="2600" dirty="0" smtClean="0"/>
              <a:t>・裸耳で両耳の平均が</a:t>
            </a:r>
            <a:r>
              <a:rPr kumimoji="1" lang="en-US" altLang="ja-JP" sz="2600" dirty="0" smtClean="0"/>
              <a:t>55dB</a:t>
            </a:r>
            <a:r>
              <a:rPr kumimoji="1" lang="ja-JP" altLang="en-US" sz="2600" dirty="0" smtClean="0"/>
              <a:t>以上</a:t>
            </a:r>
            <a:endParaRPr kumimoji="1" lang="en-US" altLang="ja-JP" sz="2600" dirty="0" smtClean="0"/>
          </a:p>
          <a:p>
            <a:pPr marL="0" indent="0">
              <a:buNone/>
            </a:pPr>
            <a:r>
              <a:rPr kumimoji="1" lang="ja-JP" altLang="en-US" sz="2600" dirty="0" smtClean="0"/>
              <a:t>・全日本ろうあ連盟への登録（各地域の聴協会への登録）</a:t>
            </a:r>
            <a:endParaRPr kumimoji="1" lang="en-US" altLang="ja-JP" sz="2600" dirty="0" smtClean="0"/>
          </a:p>
          <a:p>
            <a:pPr marL="0" indent="0">
              <a:buNone/>
            </a:pPr>
            <a:r>
              <a:rPr lang="ja-JP" altLang="en-US" sz="2600" dirty="0" smtClean="0"/>
              <a:t>・</a:t>
            </a:r>
            <a:r>
              <a:rPr lang="en-US" altLang="ja-JP" sz="2600" dirty="0" smtClean="0"/>
              <a:t>16</a:t>
            </a:r>
            <a:r>
              <a:rPr lang="ja-JP" altLang="en-US" sz="2600" dirty="0" smtClean="0"/>
              <a:t>歳以上（競技種目による）</a:t>
            </a:r>
            <a:endParaRPr kumimoji="1" lang="en-US" altLang="ja-JP" sz="26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624144" y="555671"/>
            <a:ext cx="6474310" cy="5277269"/>
            <a:chOff x="5805564" y="567011"/>
            <a:chExt cx="6143128" cy="4730387"/>
          </a:xfrm>
        </p:grpSpPr>
        <p:pic>
          <p:nvPicPr>
            <p:cNvPr id="1030" name="Picture 6" descr="デフリンピックロゴマーク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564" y="567011"/>
              <a:ext cx="2025166" cy="1905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/>
            <a:srcRect l="69608" b="13210"/>
            <a:stretch/>
          </p:blipFill>
          <p:spPr>
            <a:xfrm>
              <a:off x="8080475" y="624358"/>
              <a:ext cx="3868217" cy="4673040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8356665" y="6386606"/>
            <a:ext cx="366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引用：デフリンピック啓発ウェブサイトよ</a:t>
            </a:r>
            <a:r>
              <a:rPr lang="ja-JP" altLang="en-US" sz="1600" dirty="0"/>
              <a:t>り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2714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850407" y="1791755"/>
            <a:ext cx="1111199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855403" y="2261681"/>
            <a:ext cx="2988436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850407" y="2732993"/>
            <a:ext cx="2437833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850407" y="3209283"/>
            <a:ext cx="1689475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850406" y="3674232"/>
            <a:ext cx="1111199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50407" y="4139181"/>
            <a:ext cx="3469660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839067" y="4604130"/>
            <a:ext cx="2165703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50407" y="5091760"/>
            <a:ext cx="1111199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839068" y="5579390"/>
            <a:ext cx="1111199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635362" y="1678353"/>
            <a:ext cx="1383329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635362" y="2131962"/>
            <a:ext cx="1111199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5635363" y="2596911"/>
            <a:ext cx="1474039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5635363" y="5397947"/>
            <a:ext cx="2902722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5635362" y="5862895"/>
            <a:ext cx="3152176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5635364" y="3061860"/>
            <a:ext cx="1950266" cy="45360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579076" y="1690688"/>
            <a:ext cx="4298092" cy="48717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テニス</a:t>
            </a:r>
            <a:endParaRPr lang="en-US" altLang="ja-JP" dirty="0" smtClean="0"/>
          </a:p>
          <a:p>
            <a:r>
              <a:rPr lang="ja-JP" altLang="en-US" dirty="0" smtClean="0"/>
              <a:t>空手</a:t>
            </a:r>
            <a:endParaRPr lang="en-US" altLang="ja-JP" dirty="0" smtClean="0"/>
          </a:p>
          <a:p>
            <a:r>
              <a:rPr lang="ja-JP" altLang="en-US" dirty="0" smtClean="0"/>
              <a:t>自転車</a:t>
            </a:r>
            <a:endParaRPr lang="en-US" altLang="ja-JP" dirty="0" smtClean="0"/>
          </a:p>
          <a:p>
            <a:r>
              <a:rPr lang="ja-JP" altLang="en-US" dirty="0" smtClean="0"/>
              <a:t>ボウリング</a:t>
            </a:r>
            <a:endParaRPr lang="en-US" altLang="ja-JP" dirty="0" smtClean="0"/>
          </a:p>
          <a:p>
            <a:r>
              <a:rPr lang="ja-JP" altLang="en-US" dirty="0" smtClean="0"/>
              <a:t>テコンドー</a:t>
            </a:r>
            <a:endParaRPr lang="en-US" altLang="ja-JP" dirty="0" smtClean="0"/>
          </a:p>
          <a:p>
            <a:r>
              <a:rPr lang="ja-JP" altLang="en-US" dirty="0" smtClean="0"/>
              <a:t>射撃</a:t>
            </a:r>
            <a:endParaRPr lang="en-US" altLang="ja-JP" dirty="0" smtClean="0"/>
          </a:p>
          <a:p>
            <a:r>
              <a:rPr lang="ja-JP" altLang="en-US" dirty="0" smtClean="0"/>
              <a:t>レスリングフリースタイル</a:t>
            </a:r>
            <a:endParaRPr lang="en-US" altLang="ja-JP" dirty="0" smtClean="0"/>
          </a:p>
          <a:p>
            <a:r>
              <a:rPr lang="ja-JP" altLang="en-US" dirty="0" smtClean="0"/>
              <a:t>レスリンググレコローマン</a:t>
            </a:r>
            <a:endParaRPr lang="en-US" altLang="ja-JP" dirty="0" smtClean="0"/>
          </a:p>
          <a:p>
            <a:r>
              <a:rPr lang="ja-JP" altLang="en-US" dirty="0" smtClean="0"/>
              <a:t>マウンテンバイク</a:t>
            </a:r>
            <a:endParaRPr lang="en-US" altLang="ja-JP" dirty="0" smtClean="0"/>
          </a:p>
          <a:p>
            <a:r>
              <a:rPr lang="ja-JP" altLang="en-US" dirty="0" smtClean="0"/>
              <a:t>オリエンテーリング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3873843" cy="487173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陸上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バスケットボール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バレーボール</a:t>
            </a:r>
            <a:endParaRPr kumimoji="1" lang="en-US" altLang="ja-JP" dirty="0" smtClean="0"/>
          </a:p>
          <a:p>
            <a:r>
              <a:rPr kumimoji="1" lang="ja-JP" altLang="en-US" dirty="0" smtClean="0"/>
              <a:t>サッカー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柔道</a:t>
            </a:r>
            <a:endParaRPr kumimoji="1" lang="en-US" altLang="ja-JP" dirty="0" smtClean="0"/>
          </a:p>
          <a:p>
            <a:r>
              <a:rPr kumimoji="1" lang="ja-JP" altLang="en-US" dirty="0" smtClean="0"/>
              <a:t>ビーチバレーボール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バドミントン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卓球</a:t>
            </a:r>
            <a:endParaRPr kumimoji="1" lang="en-US" altLang="ja-JP" dirty="0" smtClean="0"/>
          </a:p>
          <a:p>
            <a:r>
              <a:rPr kumimoji="1" lang="ja-JP" altLang="en-US" dirty="0" smtClean="0"/>
              <a:t>水泳</a:t>
            </a:r>
            <a:endParaRPr kumimoji="1" lang="en-US" altLang="ja-JP" dirty="0" smtClean="0"/>
          </a:p>
          <a:p>
            <a:r>
              <a:rPr kumimoji="1" lang="ja-JP" altLang="en-US" dirty="0" smtClean="0"/>
              <a:t>水球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競技一覧（夏季大会）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51520" y="566241"/>
            <a:ext cx="30022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/>
              <a:t>20</a:t>
            </a:r>
            <a:r>
              <a:rPr kumimoji="1" lang="ja-JP" altLang="en-US" sz="5400" dirty="0" smtClean="0"/>
              <a:t>種目</a:t>
            </a:r>
            <a:endParaRPr kumimoji="1" lang="ja-JP" altLang="en-US" sz="5400" dirty="0"/>
          </a:p>
        </p:txBody>
      </p:sp>
      <p:sp>
        <p:nvSpPr>
          <p:cNvPr id="22" name="角丸四角形 21"/>
          <p:cNvSpPr/>
          <p:nvPr/>
        </p:nvSpPr>
        <p:spPr>
          <a:xfrm>
            <a:off x="8220600" y="1961857"/>
            <a:ext cx="3651080" cy="2449489"/>
          </a:xfrm>
          <a:prstGeom prst="roundRect">
            <a:avLst/>
          </a:prstGeom>
          <a:solidFill>
            <a:srgbClr val="ED7D31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国内で活動している競技種目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（　　　は</a:t>
            </a:r>
            <a:r>
              <a:rPr lang="en-US" altLang="ja-JP" sz="2400" dirty="0" smtClean="0">
                <a:solidFill>
                  <a:schemeClr val="tx1"/>
                </a:solidFill>
              </a:rPr>
              <a:t>2013</a:t>
            </a:r>
            <a:r>
              <a:rPr lang="ja-JP" altLang="en-US" sz="2400" dirty="0" smtClean="0">
                <a:solidFill>
                  <a:schemeClr val="tx1"/>
                </a:solidFill>
              </a:rPr>
              <a:t>年ブルガリア大会での日本選手出場種目）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8708166" y="3118561"/>
            <a:ext cx="510244" cy="2494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2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4" grpId="0"/>
      <p:bldP spid="5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861746" y="1837116"/>
            <a:ext cx="2789334" cy="453609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5404" y="2329722"/>
            <a:ext cx="2789334" cy="453609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競技一覧（冬季大会）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3873843" cy="487173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アルペンスキー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スノーボード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クロスカントリー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アイスホッケー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カーリング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51520" y="566241"/>
            <a:ext cx="30022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/>
              <a:t>5</a:t>
            </a:r>
            <a:r>
              <a:rPr kumimoji="1" lang="ja-JP" altLang="en-US" sz="5400" dirty="0" smtClean="0"/>
              <a:t>種目</a:t>
            </a:r>
            <a:endParaRPr kumimoji="1" lang="ja-JP" altLang="en-US" sz="5400" dirty="0"/>
          </a:p>
        </p:txBody>
      </p:sp>
      <p:sp>
        <p:nvSpPr>
          <p:cNvPr id="7" name="角丸四角形 6"/>
          <p:cNvSpPr/>
          <p:nvPr/>
        </p:nvSpPr>
        <p:spPr>
          <a:xfrm>
            <a:off x="5629020" y="1808071"/>
            <a:ext cx="4791299" cy="1378531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国内で活動している競技種目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（日本選手出場種目）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9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デフリンピックの特徴①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5441" y="1610161"/>
            <a:ext cx="11180884" cy="4351338"/>
          </a:xfrm>
        </p:spPr>
        <p:txBody>
          <a:bodyPr/>
          <a:lstStyle/>
          <a:p>
            <a:r>
              <a:rPr kumimoji="1" lang="ja-JP" altLang="en-US" dirty="0" smtClean="0"/>
              <a:t>コミュニケーションが</a:t>
            </a:r>
            <a:r>
              <a:rPr kumimoji="1" lang="ja-JP" altLang="en-US" dirty="0" smtClean="0">
                <a:solidFill>
                  <a:srgbClr val="FF0000"/>
                </a:solidFill>
              </a:rPr>
              <a:t>国際手話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　各国の手話はそれぞれ歴史があって違うため、国際交流の中で世界中に通じる手話が作られてきた経緯がある。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3311525"/>
            <a:ext cx="11820525" cy="30003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914452" y="6356985"/>
            <a:ext cx="405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/>
              <a:t>引用：デフリンピック啓発ウェブサイトより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250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デフリンピックの特徴②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684" y="803910"/>
            <a:ext cx="4177116" cy="26144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9099" b="5845"/>
          <a:stretch/>
        </p:blipFill>
        <p:spPr>
          <a:xfrm>
            <a:off x="7176684" y="3857149"/>
            <a:ext cx="4177116" cy="2606040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38199" y="1644641"/>
            <a:ext cx="6205151" cy="487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000000"/>
                </a:solidFill>
              </a:rPr>
              <a:t>陸上競技では、スタートの合図がわかるように、</a:t>
            </a:r>
            <a:r>
              <a:rPr lang="ja-JP" altLang="en-US" dirty="0" smtClean="0">
                <a:solidFill>
                  <a:srgbClr val="FF0000"/>
                </a:solidFill>
              </a:rPr>
              <a:t>ランプの点滅</a:t>
            </a:r>
            <a:r>
              <a:rPr lang="ja-JP" altLang="en-US" dirty="0" smtClean="0">
                <a:solidFill>
                  <a:srgbClr val="000000"/>
                </a:solidFill>
              </a:rPr>
              <a:t>で合図を行う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/>
          </a:p>
          <a:p>
            <a:r>
              <a:rPr lang="ja-JP" altLang="en-US" dirty="0" smtClean="0"/>
              <a:t>水泳競技のスタートにも、この合図が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使用されている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競技中は危険防止のため、補聴器の装用は不可能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b="1" u="sng" dirty="0" smtClean="0"/>
              <a:t>その他のルールは、オリンピックと同じ</a:t>
            </a:r>
            <a:endParaRPr lang="en-US" altLang="ja-JP" b="1" u="sng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80960" y="6477794"/>
            <a:ext cx="367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引用：デフリンピック啓発ウェブサイトよ</a:t>
            </a:r>
            <a:r>
              <a:rPr lang="ja-JP" altLang="en-US" sz="1600" dirty="0"/>
              <a:t>り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060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デフリンピック啓発事業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714342" y="4615471"/>
            <a:ext cx="10771819" cy="1712374"/>
          </a:xfrm>
          <a:prstGeom prst="roundRect">
            <a:avLst/>
          </a:prstGeom>
          <a:pattFill prst="pct50">
            <a:fgClr>
              <a:schemeClr val="accent1"/>
            </a:fgClr>
            <a:bgClr>
              <a:prstClr val="white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2800" dirty="0">
                <a:solidFill>
                  <a:schemeClr val="tx1"/>
                </a:solidFill>
              </a:rPr>
              <a:t>聾学校等における認知度を</a:t>
            </a:r>
            <a:r>
              <a:rPr lang="ja-JP" altLang="en-US" sz="2800" dirty="0">
                <a:solidFill>
                  <a:srgbClr val="FF0000"/>
                </a:solidFill>
              </a:rPr>
              <a:t>１００％</a:t>
            </a:r>
            <a:r>
              <a:rPr lang="ja-JP" altLang="en-US" sz="2800" dirty="0">
                <a:solidFill>
                  <a:schemeClr val="tx1"/>
                </a:solidFill>
              </a:rPr>
              <a:t>に高めてネットワークを形成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ja-JP" altLang="en-US" sz="2800" dirty="0">
                <a:solidFill>
                  <a:schemeClr val="tx1"/>
                </a:solidFill>
              </a:rPr>
              <a:t>聾学校の生徒にデフリンピックへの夢を与えて</a:t>
            </a:r>
            <a:r>
              <a:rPr lang="ja-JP" altLang="en-US" sz="2800" dirty="0">
                <a:solidFill>
                  <a:srgbClr val="FF0000"/>
                </a:solidFill>
              </a:rPr>
              <a:t>選手を育成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366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日本のろうスポーツが発展を遂げる一方、認知度は一般国民では</a:t>
            </a:r>
            <a:r>
              <a:rPr lang="en-US" altLang="ja-JP" dirty="0" smtClean="0">
                <a:solidFill>
                  <a:srgbClr val="FF0000"/>
                </a:solidFill>
              </a:rPr>
              <a:t>2.8%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（パラリンピックは</a:t>
            </a:r>
            <a:r>
              <a:rPr kumimoji="1" lang="en-US" altLang="ja-JP" dirty="0" smtClean="0">
                <a:solidFill>
                  <a:srgbClr val="FF0000"/>
                </a:solidFill>
              </a:rPr>
              <a:t>94.0%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r>
              <a:rPr kumimoji="1" lang="ja-JP" altLang="en-US" dirty="0" smtClean="0"/>
              <a:t>と言われており、大きな遅れをとっている。　</a:t>
            </a:r>
            <a:r>
              <a:rPr kumimoji="1" lang="en-US" altLang="ja-JP" sz="2000" dirty="0" smtClean="0"/>
              <a:t>※2006</a:t>
            </a:r>
            <a:r>
              <a:rPr lang="ja-JP" altLang="en-US" sz="2000" dirty="0" smtClean="0"/>
              <a:t>年の内閣府調査より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聾学校に対しての認知度もきわめて低いため、まずは聾学校に対して啓発取り組みを優先している。</a:t>
            </a:r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6720" y="299363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けいはつ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9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506</Words>
  <Application>Microsoft Macintosh PowerPoint</Application>
  <PresentationFormat>ユーザー設定</PresentationFormat>
  <Paragraphs>129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デフリンピックを通して考える  ろう者とスポーツ</vt:lpstr>
      <vt:lpstr>スポーツといえば</vt:lpstr>
      <vt:lpstr>スポーツの祭典といえば</vt:lpstr>
      <vt:lpstr>デフリンピックとは</vt:lpstr>
      <vt:lpstr>競技一覧（夏季大会）</vt:lpstr>
      <vt:lpstr>競技一覧（冬季大会）</vt:lpstr>
      <vt:lpstr>デフリンピックの特徴①</vt:lpstr>
      <vt:lpstr>デフリンピックの特徴②</vt:lpstr>
      <vt:lpstr>デフリンピック啓発事業</vt:lpstr>
      <vt:lpstr>ゲストティーチャー登場</vt:lpstr>
      <vt:lpstr>物は試し</vt:lpstr>
      <vt:lpstr>未来のデフリンピック選手を育てる</vt:lpstr>
      <vt:lpstr>Ｑ デフリンピックが抱える課題</vt:lpstr>
      <vt:lpstr>作成：宮町　悦信（2015年）  編集：筑波技術大学ろう者学教育コンテンツ開発取組担当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ろう者とスポーツ</dc:title>
  <dc:creator>宮町悦信</dc:creator>
  <cp:lastModifiedBy>門脇 翠</cp:lastModifiedBy>
  <cp:revision>42</cp:revision>
  <cp:lastPrinted>2015-05-31T17:08:34Z</cp:lastPrinted>
  <dcterms:created xsi:type="dcterms:W3CDTF">2015-05-25T16:27:42Z</dcterms:created>
  <dcterms:modified xsi:type="dcterms:W3CDTF">2017-05-09T05:41:55Z</dcterms:modified>
</cp:coreProperties>
</file>