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Override PartName="/ppt/charts/style13.xml" ContentType="application/vnd.ms-office.chartstyle+xml"/>
  <Override PartName="/ppt/charts/colors13.xml" ContentType="application/vnd.ms-office.chartcolorstyle+xml"/>
  <Override PartName="/ppt/charts/style14.xml" ContentType="application/vnd.ms-office.chartstyle+xml"/>
  <Override PartName="/ppt/charts/colors14.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72" r:id="rId7"/>
    <p:sldId id="269" r:id="rId8"/>
    <p:sldId id="270" r:id="rId9"/>
    <p:sldId id="261" r:id="rId10"/>
    <p:sldId id="263" r:id="rId11"/>
    <p:sldId id="264" r:id="rId12"/>
    <p:sldId id="282" r:id="rId13"/>
    <p:sldId id="280" r:id="rId14"/>
    <p:sldId id="262" r:id="rId15"/>
    <p:sldId id="274" r:id="rId16"/>
    <p:sldId id="275" r:id="rId17"/>
    <p:sldId id="277" r:id="rId18"/>
    <p:sldId id="276" r:id="rId19"/>
    <p:sldId id="266" r:id="rId20"/>
    <p:sldId id="265" r:id="rId21"/>
    <p:sldId id="267" r:id="rId22"/>
    <p:sldId id="268" r:id="rId23"/>
    <p:sldId id="273" r:id="rId24"/>
    <p:sldId id="283"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120" y="-73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 Id="rId2" Type="http://schemas.microsoft.com/office/2011/relationships/chartStyle" Target="style1.xml"/><Relationship Id="rId3" Type="http://schemas.microsoft.com/office/2011/relationships/chartColorStyle" Target="colors1.xm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4" Type="http://schemas.microsoft.com/office/2011/relationships/chartColorStyle" Target="colors10.xml"/><Relationship Id="rId1" Type="http://schemas.openxmlformats.org/officeDocument/2006/relationships/package" Target="../embeddings/Microsoft_Excel____10.xlsx"/><Relationship Id="rId2" Type="http://schemas.openxmlformats.org/officeDocument/2006/relationships/chartUserShapes" Target="../drawings/drawing1.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___11.xlsx"/><Relationship Id="rId2" Type="http://schemas.microsoft.com/office/2011/relationships/chartStyle" Target="style11.xml"/><Relationship Id="rId3" Type="http://schemas.microsoft.com/office/2011/relationships/chartColorStyle" Target="colors11.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___12.xlsx"/><Relationship Id="rId2" Type="http://schemas.microsoft.com/office/2011/relationships/chartStyle" Target="style12.xml"/><Relationship Id="rId3" Type="http://schemas.microsoft.com/office/2011/relationships/chartColorStyle" Target="colors12.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___13.xlsx"/><Relationship Id="rId2" Type="http://schemas.microsoft.com/office/2011/relationships/chartStyle" Target="style13.xml"/><Relationship Id="rId3" Type="http://schemas.microsoft.com/office/2011/relationships/chartColorStyle" Target="colors13.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___14.xlsx"/><Relationship Id="rId2" Type="http://schemas.microsoft.com/office/2011/relationships/chartStyle" Target="style14.xml"/><Relationship Id="rId3" Type="http://schemas.microsoft.com/office/2011/relationships/chartColorStyle" Target="colors14.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xlsx"/><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3.xlsx"/><Relationship Id="rId2" Type="http://schemas.microsoft.com/office/2011/relationships/chartStyle" Target="style3.xml"/><Relationship Id="rId3" Type="http://schemas.microsoft.com/office/2011/relationships/chartColorStyle" Target="colors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4.xlsx"/><Relationship Id="rId2" Type="http://schemas.microsoft.com/office/2011/relationships/chartStyle" Target="style4.xml"/><Relationship Id="rId3" Type="http://schemas.microsoft.com/office/2011/relationships/chartColorStyle" Target="colors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5.xlsx"/><Relationship Id="rId2" Type="http://schemas.microsoft.com/office/2011/relationships/chartStyle" Target="style5.xml"/><Relationship Id="rId3" Type="http://schemas.microsoft.com/office/2011/relationships/chartColorStyle" Target="colors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6.xlsx"/><Relationship Id="rId2" Type="http://schemas.microsoft.com/office/2011/relationships/chartStyle" Target="style6.xml"/><Relationship Id="rId3" Type="http://schemas.microsoft.com/office/2011/relationships/chartColorStyle" Target="colors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7.xlsx"/><Relationship Id="rId2" Type="http://schemas.microsoft.com/office/2011/relationships/chartStyle" Target="style7.xml"/><Relationship Id="rId3" Type="http://schemas.microsoft.com/office/2011/relationships/chartColorStyle" Target="colors7.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8.xlsx"/><Relationship Id="rId2" Type="http://schemas.microsoft.com/office/2011/relationships/chartStyle" Target="style8.xml"/><Relationship Id="rId3" Type="http://schemas.microsoft.com/office/2011/relationships/chartColorStyle" Target="colors8.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9.xlsx"/><Relationship Id="rId2" Type="http://schemas.microsoft.com/office/2011/relationships/chartStyle" Target="style9.xml"/><Relationship Id="rId3" Type="http://schemas.microsoft.com/office/2011/relationships/chartColorStyle" Target="colors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66173329118411"/>
          <c:y val="0.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82552902070102"/>
          <c:y val="0.187631622293082"/>
          <c:w val="0.639760515753274"/>
          <c:h val="0.601774871319667"/>
        </c:manualLayout>
      </c:layout>
      <c:pieChart>
        <c:varyColors val="1"/>
        <c:ser>
          <c:idx val="0"/>
          <c:order val="0"/>
          <c:tx>
            <c:strRef>
              <c:f>Sheet1!$B$1</c:f>
              <c:strCache>
                <c:ptCount val="1"/>
                <c:pt idx="0">
                  <c:v>聾学校卒業生の就労先</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Lbls>
            <c:dLbl>
              <c:idx val="0"/>
              <c:layout>
                <c:manualLayout>
                  <c:x val="-0.0114385752614511"/>
                  <c:y val="-0.0231955859093906"/>
                </c:manualLayout>
              </c:layout>
              <c:showLegendKey val="0"/>
              <c:showVal val="1"/>
              <c:showCatName val="0"/>
              <c:showSerName val="0"/>
              <c:showPercent val="1"/>
              <c:showBubbleSize val="0"/>
            </c:dLbl>
            <c:dLbl>
              <c:idx val="2"/>
              <c:layout>
                <c:manualLayout>
                  <c:x val="0.101106156514173"/>
                  <c:y val="-0.0339882104677191"/>
                </c:manualLayout>
              </c:layout>
              <c:showLegendKey val="0"/>
              <c:showVal val="1"/>
              <c:showCatName val="0"/>
              <c:showSerName val="0"/>
              <c:showPercent val="1"/>
              <c:showBubbleSize val="0"/>
            </c:dLbl>
            <c:dLbl>
              <c:idx val="3"/>
              <c:layout>
                <c:manualLayout>
                  <c:x val="0.13736496055731"/>
                  <c:y val="0.0125496509113302"/>
                </c:manualLayout>
              </c:layout>
              <c:showLegendKey val="0"/>
              <c:showVal val="1"/>
              <c:showCatName val="0"/>
              <c:showSerName val="0"/>
              <c:showPercent val="1"/>
              <c:showBubbleSize val="0"/>
            </c:dLbl>
            <c:dLbl>
              <c:idx val="6"/>
              <c:layout>
                <c:manualLayout>
                  <c:x val="0.0831851111204242"/>
                  <c:y val="0.0641720665122608"/>
                </c:manualLayout>
              </c:layout>
              <c:showLegendKey val="0"/>
              <c:showVal val="1"/>
              <c:showCatName val="0"/>
              <c:showSerName val="0"/>
              <c:showPercent val="1"/>
              <c:showBubbleSize val="0"/>
            </c:dLbl>
            <c:dLbl>
              <c:idx val="8"/>
              <c:layout>
                <c:manualLayout>
                  <c:x val="-0.0156307343671872"/>
                  <c:y val="0.0159512074277575"/>
                </c:manualLayout>
              </c:layout>
              <c:showLegendKey val="0"/>
              <c:showVal val="1"/>
              <c:showCatName val="0"/>
              <c:showSerName val="0"/>
              <c:showPercent val="1"/>
              <c:showBubbleSize val="0"/>
            </c:dLbl>
            <c:dLbl>
              <c:idx val="9"/>
              <c:layout>
                <c:manualLayout>
                  <c:x val="-0.0707216350362189"/>
                  <c:y val="-0.0211463772038268"/>
                </c:manualLayout>
              </c:layout>
              <c:showLegendKey val="0"/>
              <c:showVal val="1"/>
              <c:showCatName val="0"/>
              <c:showSerName val="0"/>
              <c:showPercent val="1"/>
              <c:showBubbleSize val="0"/>
            </c:dLbl>
            <c:dLbl>
              <c:idx val="10"/>
              <c:layout>
                <c:manualLayout>
                  <c:x val="-0.0393717674393904"/>
                  <c:y val="-0.0246840233356078"/>
                </c:manualLayout>
              </c:layout>
              <c:showLegendKey val="0"/>
              <c:showVal val="1"/>
              <c:showCatName val="0"/>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Sheet1!$A$2:$A$12</c:f>
              <c:strCache>
                <c:ptCount val="11"/>
                <c:pt idx="0">
                  <c:v>専門職</c:v>
                </c:pt>
                <c:pt idx="1">
                  <c:v>事務職</c:v>
                </c:pt>
                <c:pt idx="2">
                  <c:v>販売職</c:v>
                </c:pt>
                <c:pt idx="3">
                  <c:v>農林業</c:v>
                </c:pt>
                <c:pt idx="4">
                  <c:v>漁業</c:v>
                </c:pt>
                <c:pt idx="5">
                  <c:v>採鉱採石</c:v>
                </c:pt>
                <c:pt idx="6">
                  <c:v>運輸通信</c:v>
                </c:pt>
                <c:pt idx="7">
                  <c:v>技能生産</c:v>
                </c:pt>
                <c:pt idx="8">
                  <c:v>保安職</c:v>
                </c:pt>
                <c:pt idx="9">
                  <c:v>サービス職</c:v>
                </c:pt>
                <c:pt idx="10">
                  <c:v>その他</c:v>
                </c:pt>
              </c:strCache>
            </c:strRef>
          </c:cat>
          <c:val>
            <c:numRef>
              <c:f>Sheet1!$B$2:$B$12</c:f>
              <c:numCache>
                <c:formatCode>General</c:formatCode>
                <c:ptCount val="11"/>
                <c:pt idx="0">
                  <c:v>23.0</c:v>
                </c:pt>
                <c:pt idx="1">
                  <c:v>13.0</c:v>
                </c:pt>
                <c:pt idx="2">
                  <c:v>2.0</c:v>
                </c:pt>
                <c:pt idx="3">
                  <c:v>2.0</c:v>
                </c:pt>
                <c:pt idx="4">
                  <c:v>0.0</c:v>
                </c:pt>
                <c:pt idx="5">
                  <c:v>0.0</c:v>
                </c:pt>
                <c:pt idx="6">
                  <c:v>1.0</c:v>
                </c:pt>
                <c:pt idx="7">
                  <c:v>436.0</c:v>
                </c:pt>
                <c:pt idx="8">
                  <c:v>4.0</c:v>
                </c:pt>
                <c:pt idx="9">
                  <c:v>29.0</c:v>
                </c:pt>
                <c:pt idx="10">
                  <c:v>6.0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770308705455499"/>
          <c:y val="0.805938260107945"/>
          <c:w val="0.865331544090587"/>
          <c:h val="0.1506361591133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2800"/>
            </a:pPr>
            <a:r>
              <a:rPr lang="ja-JP" sz="2800" dirty="0"/>
              <a:t>大学・短大，専門学校等卒業後の</a:t>
            </a:r>
            <a:endParaRPr lang="en-US" sz="2800" dirty="0"/>
          </a:p>
          <a:p>
            <a:pPr>
              <a:defRPr sz="2800"/>
            </a:pPr>
            <a:r>
              <a:rPr lang="ja-JP" sz="2800" dirty="0"/>
              <a:t>聴覚障害学生の進路</a:t>
            </a:r>
            <a:endParaRPr lang="en-US" sz="2800" dirty="0"/>
          </a:p>
          <a:p>
            <a:pPr>
              <a:defRPr sz="2800"/>
            </a:pPr>
            <a:r>
              <a:rPr lang="ja-JP" altLang="en-US" sz="2800" dirty="0" smtClean="0"/>
              <a:t>（</a:t>
            </a:r>
            <a:r>
              <a:rPr lang="ja-JP" sz="2800" dirty="0" smtClean="0"/>
              <a:t>平成</a:t>
            </a:r>
            <a:r>
              <a:rPr lang="en-US" sz="2800" dirty="0"/>
              <a:t>24</a:t>
            </a:r>
            <a:r>
              <a:rPr lang="ja-JP" sz="2800" dirty="0" smtClean="0"/>
              <a:t>年度</a:t>
            </a:r>
            <a:r>
              <a:rPr lang="ja-JP" altLang="en-US" sz="2800" dirty="0" smtClean="0"/>
              <a:t>）</a:t>
            </a:r>
            <a:endParaRPr lang="ja-JP" sz="2800" dirty="0"/>
          </a:p>
        </c:rich>
      </c:tx>
      <c:layout>
        <c:manualLayout>
          <c:xMode val="edge"/>
          <c:yMode val="edge"/>
          <c:x val="0.611337393024172"/>
          <c:y val="0.0591318168562263"/>
        </c:manualLayout>
      </c:layout>
      <c:overlay val="0"/>
      <c:spPr>
        <a:noFill/>
        <a:ln>
          <a:noFill/>
        </a:ln>
        <a:effectLst/>
      </c:spPr>
    </c:title>
    <c:autoTitleDeleted val="0"/>
    <c:plotArea>
      <c:layout>
        <c:manualLayout>
          <c:layoutTarget val="inner"/>
          <c:xMode val="edge"/>
          <c:yMode val="edge"/>
          <c:x val="0.326593428654279"/>
          <c:y val="0.220485855934675"/>
          <c:w val="0.34114749466515"/>
          <c:h val="0.669028142315544"/>
        </c:manualLayout>
      </c:layout>
      <c:pieChart>
        <c:varyColors val="1"/>
        <c:ser>
          <c:idx val="0"/>
          <c:order val="0"/>
          <c:tx>
            <c:strRef>
              <c:f>Sheet1!$B$1</c:f>
              <c:strCache>
                <c:ptCount val="1"/>
                <c:pt idx="0">
                  <c:v>聴覚障害学生の進路</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Lbls>
            <c:dLbl>
              <c:idx val="0"/>
              <c:spPr>
                <a:noFill/>
                <a:ln>
                  <a:noFill/>
                </a:ln>
                <a:effectLst/>
              </c:spPr>
              <c:txPr>
                <a:bodyPr rot="0" vert="horz"/>
                <a:lstStyle/>
                <a:p>
                  <a:pPr>
                    <a:defRPr sz="2000">
                      <a:solidFill>
                        <a:schemeClr val="accent1"/>
                      </a:solidFill>
                    </a:defRPr>
                  </a:pPr>
                  <a:endParaRPr lang="ja-JP"/>
                </a:p>
              </c:txPr>
              <c:dLblPos val="outEnd"/>
              <c:showLegendKey val="0"/>
              <c:showVal val="1"/>
              <c:showCatName val="1"/>
              <c:showSerName val="0"/>
              <c:showPercent val="0"/>
              <c:showBubbleSize val="0"/>
            </c:dLbl>
            <c:dLbl>
              <c:idx val="1"/>
              <c:layout>
                <c:manualLayout>
                  <c:x val="0.0132200188857413"/>
                  <c:y val="-0.013828867761452"/>
                </c:manualLayout>
              </c:layout>
              <c:tx>
                <c:rich>
                  <a:bodyPr rot="0" vert="horz"/>
                  <a:lstStyle/>
                  <a:p>
                    <a:pPr>
                      <a:defRPr sz="2000">
                        <a:solidFill>
                          <a:schemeClr val="accent2"/>
                        </a:solidFill>
                      </a:defRPr>
                    </a:pPr>
                    <a:r>
                      <a:rPr lang="ja-JP" altLang="en-US" sz="2000" dirty="0" smtClean="0">
                        <a:solidFill>
                          <a:schemeClr val="accent2"/>
                        </a:solidFill>
                      </a:rPr>
                      <a:t>就職，</a:t>
                    </a:r>
                    <a:r>
                      <a:rPr lang="en-US" altLang="ja-JP" sz="2000" dirty="0" smtClean="0">
                        <a:solidFill>
                          <a:schemeClr val="accent2"/>
                        </a:solidFill>
                      </a:rPr>
                      <a:t>58%</a:t>
                    </a:r>
                    <a:endParaRPr lang="ja-JP" dirty="0">
                      <a:solidFill>
                        <a:schemeClr val="accent2"/>
                      </a:solidFill>
                    </a:endParaRPr>
                  </a:p>
                </c:rich>
              </c:tx>
              <c:spPr>
                <a:noFill/>
                <a:ln>
                  <a:noFill/>
                </a:ln>
                <a:effectLst/>
              </c:spPr>
              <c:dLblPos val="bestFit"/>
              <c:showLegendKey val="0"/>
              <c:showVal val="1"/>
              <c:showCatName val="1"/>
              <c:showSerName val="0"/>
              <c:showPercent val="0"/>
              <c:showBubbleSize val="0"/>
            </c:dLbl>
            <c:dLbl>
              <c:idx val="2"/>
              <c:layout>
                <c:manualLayout>
                  <c:x val="0.0"/>
                  <c:y val="0.0722222222222221"/>
                </c:manualLayout>
              </c:layout>
              <c:spPr>
                <a:noFill/>
                <a:ln>
                  <a:noFill/>
                </a:ln>
                <a:effectLst/>
              </c:spPr>
              <c:txPr>
                <a:bodyPr rot="0" vert="horz"/>
                <a:lstStyle/>
                <a:p>
                  <a:pPr>
                    <a:defRPr sz="2000">
                      <a:solidFill>
                        <a:schemeClr val="accent3"/>
                      </a:solidFill>
                    </a:defRPr>
                  </a:pPr>
                  <a:endParaRPr lang="ja-JP"/>
                </a:p>
              </c:txPr>
              <c:dLblPos val="bestFit"/>
              <c:showLegendKey val="0"/>
              <c:showVal val="1"/>
              <c:showCatName val="1"/>
              <c:showSerName val="0"/>
              <c:showPercent val="0"/>
              <c:showBubbleSize val="0"/>
            </c:dLbl>
            <c:dLbl>
              <c:idx val="3"/>
              <c:layout>
                <c:manualLayout>
                  <c:x val="-1.73117295066561E-17"/>
                  <c:y val="0.0166666666666666"/>
                </c:manualLayout>
              </c:layout>
              <c:spPr>
                <a:noFill/>
                <a:ln>
                  <a:noFill/>
                </a:ln>
                <a:effectLst/>
              </c:spPr>
              <c:txPr>
                <a:bodyPr rot="0" vert="horz"/>
                <a:lstStyle/>
                <a:p>
                  <a:pPr>
                    <a:defRPr sz="2000">
                      <a:solidFill>
                        <a:schemeClr val="accent4"/>
                      </a:solidFill>
                    </a:defRPr>
                  </a:pPr>
                  <a:endParaRPr lang="ja-JP"/>
                </a:p>
              </c:txPr>
              <c:dLblPos val="bestFit"/>
              <c:showLegendKey val="0"/>
              <c:showVal val="1"/>
              <c:showCatName val="1"/>
              <c:showSerName val="0"/>
              <c:showPercent val="0"/>
              <c:showBubbleSize val="0"/>
            </c:dLbl>
            <c:dLbl>
              <c:idx val="4"/>
              <c:spPr>
                <a:noFill/>
                <a:ln>
                  <a:noFill/>
                </a:ln>
                <a:effectLst/>
              </c:spPr>
              <c:txPr>
                <a:bodyPr rot="0" vert="horz"/>
                <a:lstStyle/>
                <a:p>
                  <a:pPr>
                    <a:defRPr sz="2000">
                      <a:solidFill>
                        <a:schemeClr val="accent5"/>
                      </a:solidFill>
                    </a:defRPr>
                  </a:pPr>
                  <a:endParaRPr lang="ja-JP"/>
                </a:p>
              </c:txPr>
              <c:dLblPos val="outEnd"/>
              <c:showLegendKey val="0"/>
              <c:showVal val="1"/>
              <c:showCatName val="1"/>
              <c:showSerName val="0"/>
              <c:showPercent val="0"/>
              <c:showBubbleSize val="0"/>
            </c:dLbl>
            <c:dLbl>
              <c:idx val="5"/>
              <c:spPr>
                <a:noFill/>
                <a:ln>
                  <a:noFill/>
                </a:ln>
                <a:effectLst/>
              </c:spPr>
              <c:txPr>
                <a:bodyPr rot="0" vert="horz"/>
                <a:lstStyle/>
                <a:p>
                  <a:pPr>
                    <a:defRPr sz="2000">
                      <a:solidFill>
                        <a:schemeClr val="accent6"/>
                      </a:solidFill>
                    </a:defRPr>
                  </a:pPr>
                  <a:endParaRPr lang="ja-JP"/>
                </a:p>
              </c:txPr>
              <c:dLblPos val="outEnd"/>
              <c:showLegendKey val="0"/>
              <c:showVal val="1"/>
              <c:showCatName val="1"/>
              <c:showSerName val="0"/>
              <c:showPercent val="0"/>
              <c:showBubbleSize val="0"/>
            </c:dLbl>
            <c:dLbl>
              <c:idx val="6"/>
              <c:spPr>
                <a:noFill/>
                <a:ln>
                  <a:noFill/>
                </a:ln>
                <a:effectLst/>
              </c:spPr>
              <c:txPr>
                <a:bodyPr rot="0" vert="horz"/>
                <a:lstStyle/>
                <a:p>
                  <a:pPr>
                    <a:defRPr sz="2000">
                      <a:solidFill>
                        <a:schemeClr val="accent1">
                          <a:lumMod val="50000"/>
                        </a:schemeClr>
                      </a:solidFill>
                    </a:defRPr>
                  </a:pPr>
                  <a:endParaRPr lang="ja-JP"/>
                </a:p>
              </c:txPr>
              <c:dLblPos val="outEnd"/>
              <c:showLegendKey val="0"/>
              <c:showVal val="1"/>
              <c:showCatName val="1"/>
              <c:showSerName val="0"/>
              <c:showPercent val="0"/>
              <c:showBubbleSize val="0"/>
            </c:dLbl>
            <c:spPr>
              <a:noFill/>
              <a:ln>
                <a:noFill/>
              </a:ln>
              <a:effectLst/>
            </c:spPr>
            <c:txPr>
              <a:bodyPr/>
              <a:lstStyle/>
              <a:p>
                <a:pPr>
                  <a:defRPr sz="2000"/>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進学</c:v>
                </c:pt>
                <c:pt idx="1">
                  <c:v>就職</c:v>
                </c:pt>
                <c:pt idx="2">
                  <c:v>留学・研修機関</c:v>
                </c:pt>
                <c:pt idx="3">
                  <c:v>福祉・医療入所</c:v>
                </c:pt>
                <c:pt idx="4">
                  <c:v>一時的な職</c:v>
                </c:pt>
                <c:pt idx="5">
                  <c:v>左記以外</c:v>
                </c:pt>
                <c:pt idx="6">
                  <c:v>不明・死亡</c:v>
                </c:pt>
              </c:strCache>
            </c:strRef>
          </c:cat>
          <c:val>
            <c:numRef>
              <c:f>Sheet1!$B$2:$B$8</c:f>
              <c:numCache>
                <c:formatCode>0%</c:formatCode>
                <c:ptCount val="7"/>
                <c:pt idx="0">
                  <c:v>0.17</c:v>
                </c:pt>
                <c:pt idx="1">
                  <c:v>0.58</c:v>
                </c:pt>
                <c:pt idx="2">
                  <c:v>0.02</c:v>
                </c:pt>
                <c:pt idx="3">
                  <c:v>0.01</c:v>
                </c:pt>
                <c:pt idx="4">
                  <c:v>0.05</c:v>
                </c:pt>
                <c:pt idx="5">
                  <c:v>0.14</c:v>
                </c:pt>
                <c:pt idx="6">
                  <c:v>0.03</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800"/>
      </a:pPr>
      <a:endParaRPr lang="ja-JP"/>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進路先詳細割合</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dLbl>
              <c:idx val="2"/>
              <c:layout>
                <c:manualLayout>
                  <c:x val="0.0"/>
                  <c:y val="0.0145932124785526"/>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5"/>
                      </a:solidFill>
                      <a:latin typeface="+mn-lt"/>
                      <a:ea typeface="+mn-ea"/>
                      <a:cs typeface="+mn-cs"/>
                    </a:defRPr>
                  </a:pPr>
                  <a:endParaRPr lang="ja-JP"/>
                </a:p>
              </c:txPr>
              <c:dLblPos val="outEnd"/>
              <c:showLegendKey val="0"/>
              <c:showVal val="0"/>
              <c:showCatName val="1"/>
              <c:showSerName val="0"/>
              <c:showPercent val="1"/>
              <c:showBubbleSize val="0"/>
            </c:dLbl>
            <c:dLbl>
              <c:idx val="5"/>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6"/>
                      </a:solidFill>
                      <a:latin typeface="+mn-lt"/>
                      <a:ea typeface="+mn-ea"/>
                      <a:cs typeface="+mn-cs"/>
                    </a:defRPr>
                  </a:pPr>
                  <a:endParaRPr lang="ja-JP"/>
                </a:p>
              </c:txPr>
              <c:dLblPos val="outEnd"/>
              <c:showLegendKey val="0"/>
              <c:showVal val="0"/>
              <c:showCatName val="1"/>
              <c:showSerName val="0"/>
              <c:showPercent val="1"/>
              <c:showBubbleSize val="0"/>
            </c:dLbl>
            <c:dLbl>
              <c:idx val="6"/>
              <c:layout>
                <c:manualLayout>
                  <c:x val="-0.0327868805434533"/>
                  <c:y val="0.0307056363533904"/>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lumMod val="60000"/>
                        </a:schemeClr>
                      </a:solidFill>
                      <a:latin typeface="+mn-lt"/>
                      <a:ea typeface="+mn-ea"/>
                      <a:cs typeface="+mn-cs"/>
                    </a:defRPr>
                  </a:pPr>
                  <a:endParaRPr lang="ja-JP"/>
                </a:p>
              </c:txPr>
              <c:dLblPos val="bestFit"/>
              <c:showLegendKey val="0"/>
              <c:showVal val="0"/>
              <c:showCatName val="1"/>
              <c:showSerName val="0"/>
              <c:showPercent val="1"/>
              <c:showBubbleSize val="0"/>
            </c:dLbl>
            <c:spPr>
              <a:noFill/>
              <a:ln>
                <a:noFill/>
              </a:ln>
              <a:effectLst/>
            </c:spPr>
            <c:txPr>
              <a:bodyPr/>
              <a:lstStyle/>
              <a:p>
                <a:pPr>
                  <a:defRPr sz="1800"/>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大学</c:v>
                </c:pt>
                <c:pt idx="1">
                  <c:v>短大</c:v>
                </c:pt>
                <c:pt idx="2">
                  <c:v>専門</c:v>
                </c:pt>
                <c:pt idx="3">
                  <c:v>専攻科</c:v>
                </c:pt>
                <c:pt idx="4">
                  <c:v>能開</c:v>
                </c:pt>
                <c:pt idx="5">
                  <c:v>企業就労</c:v>
                </c:pt>
                <c:pt idx="6">
                  <c:v>福祉</c:v>
                </c:pt>
              </c:strCache>
            </c:strRef>
          </c:cat>
          <c:val>
            <c:numRef>
              <c:f>Sheet1!$B$2:$B$8</c:f>
              <c:numCache>
                <c:formatCode>0%</c:formatCode>
                <c:ptCount val="7"/>
                <c:pt idx="0">
                  <c:v>0.21</c:v>
                </c:pt>
                <c:pt idx="1">
                  <c:v>0.03</c:v>
                </c:pt>
                <c:pt idx="2">
                  <c:v>0.03</c:v>
                </c:pt>
                <c:pt idx="3">
                  <c:v>0.07</c:v>
                </c:pt>
                <c:pt idx="4">
                  <c:v>0.09</c:v>
                </c:pt>
                <c:pt idx="5">
                  <c:v>0.47</c:v>
                </c:pt>
                <c:pt idx="6">
                  <c:v>0.1</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46707227208364"/>
          <c:y val="0.157579055034543"/>
          <c:w val="0.540170763644557"/>
          <c:h val="0.741392708665293"/>
        </c:manualLayout>
      </c:layout>
      <c:pieChart>
        <c:varyColors val="1"/>
        <c:ser>
          <c:idx val="0"/>
          <c:order val="0"/>
          <c:tx>
            <c:strRef>
              <c:f>Sheet1!$B$1</c:f>
              <c:strCache>
                <c:ptCount val="1"/>
                <c:pt idx="0">
                  <c:v>進路先詳細割合</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layout>
                <c:manualLayout>
                  <c:x val="0.0940386105715953"/>
                  <c:y val="-0.0530106645624524"/>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5"/>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6"/>
                      </a:solidFill>
                      <a:latin typeface="+mn-lt"/>
                      <a:ea typeface="+mn-ea"/>
                      <a:cs typeface="+mn-cs"/>
                    </a:defRPr>
                  </a:pPr>
                  <a:endParaRPr lang="ja-JP"/>
                </a:p>
              </c:txPr>
              <c:dLblPos val="outEnd"/>
              <c:showLegendKey val="0"/>
              <c:showVal val="0"/>
              <c:showCatName val="1"/>
              <c:showSerName val="0"/>
              <c:showPercent val="1"/>
              <c:showBubbleSize val="0"/>
            </c:dLbl>
            <c:dLbl>
              <c:idx val="6"/>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lumMod val="60000"/>
                        </a:schemeClr>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txPr>
              <a:bodyPr/>
              <a:lstStyle/>
              <a:p>
                <a:pPr>
                  <a:defRPr sz="1800"/>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大学</c:v>
                </c:pt>
                <c:pt idx="1">
                  <c:v>短大</c:v>
                </c:pt>
                <c:pt idx="2">
                  <c:v>専門</c:v>
                </c:pt>
                <c:pt idx="3">
                  <c:v>専攻科</c:v>
                </c:pt>
                <c:pt idx="4">
                  <c:v>能開</c:v>
                </c:pt>
                <c:pt idx="5">
                  <c:v>企業就労</c:v>
                </c:pt>
                <c:pt idx="6">
                  <c:v>福祉</c:v>
                </c:pt>
              </c:strCache>
            </c:strRef>
          </c:cat>
          <c:val>
            <c:numRef>
              <c:f>Sheet1!$B$2:$B$8</c:f>
              <c:numCache>
                <c:formatCode>General</c:formatCode>
                <c:ptCount val="7"/>
                <c:pt idx="0" formatCode="0%">
                  <c:v>0.22</c:v>
                </c:pt>
                <c:pt idx="2" formatCode="0%">
                  <c:v>0.01</c:v>
                </c:pt>
                <c:pt idx="3" formatCode="0%">
                  <c:v>0.2</c:v>
                </c:pt>
                <c:pt idx="4" formatCode="0%">
                  <c:v>0.04</c:v>
                </c:pt>
                <c:pt idx="5" formatCode="0%">
                  <c:v>0.33</c:v>
                </c:pt>
                <c:pt idx="6" formatCode="0%">
                  <c:v>0.18</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高等部卒業生の進路先</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Lbls>
            <c:dLbl>
              <c:idx val="0"/>
              <c:layout>
                <c:manualLayout>
                  <c:x val="-0.0776827052639932"/>
                  <c:y val="-0.296983107624223"/>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dLbl>
            <c:dLbl>
              <c:idx val="1"/>
              <c:layout>
                <c:manualLayout>
                  <c:x val="0.0695055783940993"/>
                  <c:y val="0.0"/>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layout>
                <c:manualLayout>
                  <c:x val="-0.0388413526319966"/>
                  <c:y val="0.0296983107624223"/>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dLbl>
            <c:spPr>
              <a:noFill/>
              <a:ln>
                <a:noFill/>
              </a:ln>
              <a:effectLst/>
            </c:spPr>
            <c:txPr>
              <a:bodyPr/>
              <a:lstStyle/>
              <a:p>
                <a:pPr>
                  <a:defRPr sz="1800"/>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Sheet1!$A$2:$A$6</c:f>
              <c:strCache>
                <c:ptCount val="5"/>
                <c:pt idx="0">
                  <c:v>大学</c:v>
                </c:pt>
                <c:pt idx="1">
                  <c:v>専修学校</c:v>
                </c:pt>
                <c:pt idx="2">
                  <c:v>能開</c:v>
                </c:pt>
                <c:pt idx="3">
                  <c:v>就職</c:v>
                </c:pt>
                <c:pt idx="4">
                  <c:v>その他</c:v>
                </c:pt>
              </c:strCache>
            </c:strRef>
          </c:cat>
          <c:val>
            <c:numRef>
              <c:f>Sheet1!$B$2:$B$6</c:f>
              <c:numCache>
                <c:formatCode>General</c:formatCode>
                <c:ptCount val="5"/>
                <c:pt idx="0">
                  <c:v>235.0</c:v>
                </c:pt>
                <c:pt idx="1">
                  <c:v>20.0</c:v>
                </c:pt>
                <c:pt idx="2">
                  <c:v>49.0</c:v>
                </c:pt>
                <c:pt idx="3">
                  <c:v>152.0</c:v>
                </c:pt>
                <c:pt idx="4">
                  <c:v>63.0</c:v>
                </c:pt>
              </c:numCache>
            </c:numRef>
          </c:val>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30" b="1" i="0" u="none" strike="noStrike" kern="1200" cap="all" baseline="0">
                <a:solidFill>
                  <a:schemeClr val="tx1">
                    <a:lumMod val="65000"/>
                    <a:lumOff val="35000"/>
                  </a:schemeClr>
                </a:solidFill>
                <a:latin typeface="+mn-lt"/>
                <a:ea typeface="+mn-ea"/>
                <a:cs typeface="+mn-cs"/>
              </a:defRPr>
            </a:pPr>
            <a:r>
              <a:rPr lang="ja-JP" altLang="ja-JP" sz="2130" b="1" i="0" cap="all" baseline="0" dirty="0" smtClean="0">
                <a:effectLst/>
              </a:rPr>
              <a:t>高等部卒業生の進路先</a:t>
            </a:r>
            <a:endParaRPr lang="ja-JP" altLang="ja-JP" sz="2130" dirty="0">
              <a:effectLst/>
            </a:endParaRPr>
          </a:p>
        </c:rich>
      </c:tx>
      <c:layout/>
      <c:overlay val="0"/>
      <c:spPr>
        <a:noFill/>
        <a:ln>
          <a:noFill/>
        </a:ln>
        <a:effectLst/>
      </c:spPr>
    </c:title>
    <c:autoTitleDeleted val="0"/>
    <c:plotArea>
      <c:layout/>
      <c:pieChart>
        <c:varyColors val="1"/>
        <c:ser>
          <c:idx val="0"/>
          <c:order val="0"/>
          <c:tx>
            <c:strRef>
              <c:f>Sheet1!$B$1</c:f>
              <c:strCache>
                <c:ptCount val="1"/>
                <c:pt idx="0">
                  <c:v>高等部卒業生の進路先</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Lbls>
            <c:dLbl>
              <c:idx val="0"/>
              <c:layout>
                <c:manualLayout>
                  <c:x val="-0.0761542595758629"/>
                  <c:y val="-0.226594288601556"/>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dLbl>
            <c:dLbl>
              <c:idx val="1"/>
              <c:layout>
                <c:manualLayout>
                  <c:x val="0.0261100318545815"/>
                  <c:y val="-0.0168740427682008"/>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dLbl>
            <c:dLbl>
              <c:idx val="2"/>
              <c:layout>
                <c:manualLayout>
                  <c:x val="-0.0282860391681316"/>
                  <c:y val="-1.76773644038837E-16"/>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5"/>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txPr>
              <a:bodyPr/>
              <a:lstStyle/>
              <a:p>
                <a:pPr>
                  <a:defRPr sz="1800"/>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Sheet1!$A$2:$A$6</c:f>
              <c:strCache>
                <c:ptCount val="5"/>
                <c:pt idx="0">
                  <c:v>大学</c:v>
                </c:pt>
                <c:pt idx="1">
                  <c:v>専修学校</c:v>
                </c:pt>
                <c:pt idx="2">
                  <c:v>能開</c:v>
                </c:pt>
                <c:pt idx="3">
                  <c:v>就職</c:v>
                </c:pt>
                <c:pt idx="4">
                  <c:v>その他</c:v>
                </c:pt>
              </c:strCache>
            </c:strRef>
          </c:cat>
          <c:val>
            <c:numRef>
              <c:f>Sheet1!$B$2:$B$6</c:f>
              <c:numCache>
                <c:formatCode>General</c:formatCode>
                <c:ptCount val="5"/>
                <c:pt idx="0">
                  <c:v>177.0</c:v>
                </c:pt>
                <c:pt idx="1">
                  <c:v>10.0</c:v>
                </c:pt>
                <c:pt idx="2">
                  <c:v>15.0</c:v>
                </c:pt>
                <c:pt idx="3">
                  <c:v>159.0</c:v>
                </c:pt>
                <c:pt idx="4">
                  <c:v>78.0</c:v>
                </c:pt>
              </c:numCache>
            </c:numRef>
          </c:val>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76499020966008"/>
          <c:y val="0.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94067005130216"/>
          <c:y val="0.156554538304525"/>
          <c:w val="0.562631797089074"/>
          <c:h val="0.599673254865157"/>
        </c:manualLayout>
      </c:layout>
      <c:pieChart>
        <c:varyColors val="1"/>
        <c:ser>
          <c:idx val="0"/>
          <c:order val="0"/>
          <c:tx>
            <c:strRef>
              <c:f>Sheet1!$B$1</c:f>
              <c:strCache>
                <c:ptCount val="1"/>
                <c:pt idx="0">
                  <c:v>普通高校卒業生の就労先</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Sheet1!$A$2:$A$12</c:f>
              <c:strCache>
                <c:ptCount val="11"/>
                <c:pt idx="0">
                  <c:v>専門職</c:v>
                </c:pt>
                <c:pt idx="1">
                  <c:v>事務職</c:v>
                </c:pt>
                <c:pt idx="2">
                  <c:v>販売職</c:v>
                </c:pt>
                <c:pt idx="3">
                  <c:v>農林業</c:v>
                </c:pt>
                <c:pt idx="4">
                  <c:v>漁業</c:v>
                </c:pt>
                <c:pt idx="5">
                  <c:v>採鉱採石</c:v>
                </c:pt>
                <c:pt idx="6">
                  <c:v>運輸通信</c:v>
                </c:pt>
                <c:pt idx="7">
                  <c:v>技能生産</c:v>
                </c:pt>
                <c:pt idx="8">
                  <c:v>保安職</c:v>
                </c:pt>
                <c:pt idx="9">
                  <c:v>サービス職</c:v>
                </c:pt>
                <c:pt idx="10">
                  <c:v>その他</c:v>
                </c:pt>
              </c:strCache>
            </c:strRef>
          </c:cat>
          <c:val>
            <c:numRef>
              <c:f>Sheet1!$B$2:$B$12</c:f>
              <c:numCache>
                <c:formatCode>General</c:formatCode>
                <c:ptCount val="11"/>
                <c:pt idx="0">
                  <c:v>23844.0</c:v>
                </c:pt>
                <c:pt idx="1">
                  <c:v>205214.0</c:v>
                </c:pt>
                <c:pt idx="2">
                  <c:v>108343.0</c:v>
                </c:pt>
                <c:pt idx="3">
                  <c:v>11161.0</c:v>
                </c:pt>
                <c:pt idx="4">
                  <c:v>1726.0</c:v>
                </c:pt>
                <c:pt idx="5">
                  <c:v>345.0</c:v>
                </c:pt>
                <c:pt idx="6">
                  <c:v>15990.0</c:v>
                </c:pt>
                <c:pt idx="7">
                  <c:v>160642.0</c:v>
                </c:pt>
                <c:pt idx="8">
                  <c:v>19276.0</c:v>
                </c:pt>
                <c:pt idx="9">
                  <c:v>42325.0</c:v>
                </c:pt>
                <c:pt idx="10">
                  <c:v>7725.0</c:v>
                </c:pt>
              </c:numCache>
            </c:numRef>
          </c:val>
        </c:ser>
        <c:ser>
          <c:idx val="1"/>
          <c:order val="1"/>
          <c:tx>
            <c:strRef>
              <c:f>Sheet1!$C$1</c:f>
              <c:strCache>
                <c:ptCount val="1"/>
                <c:pt idx="0">
                  <c:v>列1</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cat>
            <c:strRef>
              <c:f>Sheet1!$A$2:$A$12</c:f>
              <c:strCache>
                <c:ptCount val="11"/>
                <c:pt idx="0">
                  <c:v>専門職</c:v>
                </c:pt>
                <c:pt idx="1">
                  <c:v>事務職</c:v>
                </c:pt>
                <c:pt idx="2">
                  <c:v>販売職</c:v>
                </c:pt>
                <c:pt idx="3">
                  <c:v>農林業</c:v>
                </c:pt>
                <c:pt idx="4">
                  <c:v>漁業</c:v>
                </c:pt>
                <c:pt idx="5">
                  <c:v>採鉱採石</c:v>
                </c:pt>
                <c:pt idx="6">
                  <c:v>運輸通信</c:v>
                </c:pt>
                <c:pt idx="7">
                  <c:v>技能生産</c:v>
                </c:pt>
                <c:pt idx="8">
                  <c:v>保安職</c:v>
                </c:pt>
                <c:pt idx="9">
                  <c:v>サービス職</c:v>
                </c:pt>
                <c:pt idx="10">
                  <c:v>その他</c:v>
                </c:pt>
              </c:strCache>
            </c:strRef>
          </c:cat>
          <c:val>
            <c:numRef>
              <c:f>Sheet1!$C$2:$C$12</c:f>
              <c:numCache>
                <c:formatCode>General</c:formatCode>
                <c:ptCount val="11"/>
              </c:numCache>
            </c:numRef>
          </c:val>
        </c:ser>
        <c:ser>
          <c:idx val="2"/>
          <c:order val="2"/>
          <c:tx>
            <c:strRef>
              <c:f>Sheet1!$D$1</c:f>
              <c:strCache>
                <c:ptCount val="1"/>
                <c:pt idx="0">
                  <c:v>列2</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cat>
            <c:strRef>
              <c:f>Sheet1!$A$2:$A$12</c:f>
              <c:strCache>
                <c:ptCount val="11"/>
                <c:pt idx="0">
                  <c:v>専門職</c:v>
                </c:pt>
                <c:pt idx="1">
                  <c:v>事務職</c:v>
                </c:pt>
                <c:pt idx="2">
                  <c:v>販売職</c:v>
                </c:pt>
                <c:pt idx="3">
                  <c:v>農林業</c:v>
                </c:pt>
                <c:pt idx="4">
                  <c:v>漁業</c:v>
                </c:pt>
                <c:pt idx="5">
                  <c:v>採鉱採石</c:v>
                </c:pt>
                <c:pt idx="6">
                  <c:v>運輸通信</c:v>
                </c:pt>
                <c:pt idx="7">
                  <c:v>技能生産</c:v>
                </c:pt>
                <c:pt idx="8">
                  <c:v>保安職</c:v>
                </c:pt>
                <c:pt idx="9">
                  <c:v>サービス職</c:v>
                </c:pt>
                <c:pt idx="10">
                  <c:v>その他</c:v>
                </c:pt>
              </c:strCache>
            </c:strRef>
          </c:cat>
          <c:val>
            <c:numRef>
              <c:f>Sheet1!$D$2:$D$12</c:f>
              <c:numCache>
                <c:formatCode>General</c:formatCode>
                <c:ptCount val="11"/>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521118800638273"/>
          <c:y val="0.852677610628595"/>
          <c:w val="0.910760339524302"/>
          <c:h val="0.14732238937140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smtClean="0"/>
              <a:t>聾学校高等部卒業生　</a:t>
            </a:r>
            <a:endParaRPr lang="zh-TW" altLang="en-US" dirty="0"/>
          </a:p>
        </c:rich>
      </c:tx>
      <c:layout>
        <c:manualLayout>
          <c:xMode val="edge"/>
          <c:yMode val="edge"/>
          <c:x val="0.302206440357453"/>
          <c:y val="0.00865936348223688"/>
        </c:manualLayout>
      </c:layout>
      <c:overlay val="0"/>
      <c:spPr>
        <a:noFill/>
        <a:ln>
          <a:noFill/>
        </a:ln>
        <a:effectLst/>
      </c:spPr>
    </c:title>
    <c:autoTitleDeleted val="0"/>
    <c:plotArea>
      <c:layout>
        <c:manualLayout>
          <c:layoutTarget val="inner"/>
          <c:xMode val="edge"/>
          <c:yMode val="edge"/>
          <c:x val="0.19369631024141"/>
          <c:y val="0.183025022492185"/>
          <c:w val="0.61944417377685"/>
          <c:h val="0.588417385410882"/>
        </c:manualLayout>
      </c:layout>
      <c:pieChart>
        <c:varyColors val="1"/>
        <c:ser>
          <c:idx val="0"/>
          <c:order val="0"/>
          <c:tx>
            <c:strRef>
              <c:f>Sheet1!$B$1</c:f>
              <c:strCache>
                <c:ptCount val="1"/>
                <c:pt idx="0">
                  <c:v>職業別就職者数</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Pt>
            <c:idx val="11"/>
            <c:bubble3D val="0"/>
            <c:spPr>
              <a:solidFill>
                <a:schemeClr val="accent6">
                  <a:lumMod val="60000"/>
                </a:schemeClr>
              </a:solidFill>
              <a:ln w="19050">
                <a:solidFill>
                  <a:schemeClr val="lt1"/>
                </a:solidFill>
              </a:ln>
              <a:effectLst/>
            </c:spPr>
          </c:dPt>
          <c:dLbls>
            <c:dLbl>
              <c:idx val="5"/>
              <c:layout>
                <c:manualLayout>
                  <c:x val="0.00208043188140058"/>
                  <c:y val="0.0225099130961281"/>
                </c:manualLayout>
              </c:layout>
              <c:showLegendKey val="0"/>
              <c:showVal val="1"/>
              <c:showCatName val="0"/>
              <c:showSerName val="0"/>
              <c:showPercent val="1"/>
              <c:showBubbleSize val="0"/>
            </c:dLbl>
            <c:dLbl>
              <c:idx val="6"/>
              <c:layout>
                <c:manualLayout>
                  <c:x val="-0.0113949561796642"/>
                  <c:y val="0.0562858626345397"/>
                </c:manualLayout>
              </c:layout>
              <c:showLegendKey val="0"/>
              <c:showVal val="1"/>
              <c:showCatName val="0"/>
              <c:showSerName val="0"/>
              <c:showPercent val="1"/>
              <c:showBubbleSize val="0"/>
            </c:dLbl>
            <c:dLbl>
              <c:idx val="7"/>
              <c:layout>
                <c:manualLayout>
                  <c:x val="0.184473035316648"/>
                  <c:y val="-0.168305127331849"/>
                </c:manualLayout>
              </c:layout>
              <c:showLegendKey val="0"/>
              <c:showVal val="1"/>
              <c:showCatName val="0"/>
              <c:showSerName val="0"/>
              <c:showPercent val="1"/>
              <c:showBubbleSize val="0"/>
            </c:dLbl>
            <c:dLbl>
              <c:idx val="8"/>
              <c:layout>
                <c:manualLayout>
                  <c:x val="-0.0638117546061195"/>
                  <c:y val="-0.0173187269644738"/>
                </c:manualLayout>
              </c:layout>
              <c:showLegendKey val="0"/>
              <c:showVal val="1"/>
              <c:showCatName val="0"/>
              <c:showSerName val="0"/>
              <c:showPercent val="1"/>
              <c:showBubbleSize val="0"/>
            </c:dLbl>
            <c:dLbl>
              <c:idx val="9"/>
              <c:layout>
                <c:manualLayout>
                  <c:x val="-0.0592537721342538"/>
                  <c:y val="0.0324726130583883"/>
                </c:manualLayout>
              </c:layout>
              <c:showLegendKey val="0"/>
              <c:showVal val="1"/>
              <c:showCatName val="0"/>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Sheet1!$A$2:$A$13</c:f>
              <c:strCache>
                <c:ptCount val="12"/>
                <c:pt idx="0">
                  <c:v>専門職</c:v>
                </c:pt>
                <c:pt idx="1">
                  <c:v>事務職</c:v>
                </c:pt>
                <c:pt idx="2">
                  <c:v>販売職</c:v>
                </c:pt>
                <c:pt idx="3">
                  <c:v>サービス職</c:v>
                </c:pt>
                <c:pt idx="4">
                  <c:v>保安職</c:v>
                </c:pt>
                <c:pt idx="5">
                  <c:v>農林業</c:v>
                </c:pt>
                <c:pt idx="6">
                  <c:v>漁業</c:v>
                </c:pt>
                <c:pt idx="7">
                  <c:v>生産工程</c:v>
                </c:pt>
                <c:pt idx="8">
                  <c:v>輸送機械</c:v>
                </c:pt>
                <c:pt idx="9">
                  <c:v>建設採掘</c:v>
                </c:pt>
                <c:pt idx="10">
                  <c:v>運搬清掃</c:v>
                </c:pt>
                <c:pt idx="11">
                  <c:v>その他</c:v>
                </c:pt>
              </c:strCache>
            </c:strRef>
          </c:cat>
          <c:val>
            <c:numRef>
              <c:f>Sheet1!$B$2:$B$13</c:f>
              <c:numCache>
                <c:formatCode>General</c:formatCode>
                <c:ptCount val="12"/>
                <c:pt idx="0">
                  <c:v>6.0</c:v>
                </c:pt>
                <c:pt idx="1">
                  <c:v>29.0</c:v>
                </c:pt>
                <c:pt idx="2">
                  <c:v>5.0</c:v>
                </c:pt>
                <c:pt idx="3">
                  <c:v>10.0</c:v>
                </c:pt>
                <c:pt idx="4">
                  <c:v>0.0</c:v>
                </c:pt>
                <c:pt idx="5">
                  <c:v>3.0</c:v>
                </c:pt>
                <c:pt idx="6">
                  <c:v>0.0</c:v>
                </c:pt>
                <c:pt idx="7">
                  <c:v>97.0</c:v>
                </c:pt>
                <c:pt idx="8">
                  <c:v>0.0</c:v>
                </c:pt>
                <c:pt idx="9">
                  <c:v>0.0</c:v>
                </c:pt>
                <c:pt idx="10">
                  <c:v>8.0</c:v>
                </c:pt>
                <c:pt idx="11">
                  <c:v>1.0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800069482315477"/>
          <c:y val="0.841151136234629"/>
          <c:w val="0.839985924088776"/>
          <c:h val="0.13720045505977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92999546300654"/>
          <c:y val="0.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20238552571882"/>
          <c:y val="0.155686472124586"/>
          <c:w val="0.57029278448433"/>
          <c:h val="0.637947658585137"/>
        </c:manualLayout>
      </c:layout>
      <c:pieChart>
        <c:varyColors val="1"/>
        <c:ser>
          <c:idx val="0"/>
          <c:order val="0"/>
          <c:tx>
            <c:strRef>
              <c:f>Sheet1!$B$1</c:f>
              <c:strCache>
                <c:ptCount val="1"/>
                <c:pt idx="0">
                  <c:v>普通高校卒業生の進路</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dPt>
            <c:idx val="11"/>
            <c:bubble3D val="0"/>
            <c:spPr>
              <a:solidFill>
                <a:schemeClr val="accent6">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Sheet1!$A$2:$A$13</c:f>
              <c:strCache>
                <c:ptCount val="12"/>
                <c:pt idx="0">
                  <c:v>専門職</c:v>
                </c:pt>
                <c:pt idx="1">
                  <c:v>事務職</c:v>
                </c:pt>
                <c:pt idx="2">
                  <c:v>販売職</c:v>
                </c:pt>
                <c:pt idx="3">
                  <c:v>サービス職</c:v>
                </c:pt>
                <c:pt idx="4">
                  <c:v>保安職</c:v>
                </c:pt>
                <c:pt idx="5">
                  <c:v>農林業</c:v>
                </c:pt>
                <c:pt idx="6">
                  <c:v>漁業</c:v>
                </c:pt>
                <c:pt idx="7">
                  <c:v>生産工程</c:v>
                </c:pt>
                <c:pt idx="8">
                  <c:v>輸送機械</c:v>
                </c:pt>
                <c:pt idx="9">
                  <c:v>建設採掘</c:v>
                </c:pt>
                <c:pt idx="10">
                  <c:v>運搬清掃</c:v>
                </c:pt>
                <c:pt idx="11">
                  <c:v>その他</c:v>
                </c:pt>
              </c:strCache>
            </c:strRef>
          </c:cat>
          <c:val>
            <c:numRef>
              <c:f>Sheet1!$B$2:$B$13</c:f>
              <c:numCache>
                <c:formatCode>General</c:formatCode>
                <c:ptCount val="12"/>
                <c:pt idx="0">
                  <c:v>10068.0</c:v>
                </c:pt>
                <c:pt idx="1">
                  <c:v>16532.0</c:v>
                </c:pt>
                <c:pt idx="2">
                  <c:v>16335.0</c:v>
                </c:pt>
                <c:pt idx="3">
                  <c:v>34386.0</c:v>
                </c:pt>
                <c:pt idx="4">
                  <c:v>9716.0</c:v>
                </c:pt>
                <c:pt idx="5">
                  <c:v>1485.0</c:v>
                </c:pt>
                <c:pt idx="6">
                  <c:v>392.0</c:v>
                </c:pt>
                <c:pt idx="7">
                  <c:v>61917.0</c:v>
                </c:pt>
                <c:pt idx="8">
                  <c:v>5333.0</c:v>
                </c:pt>
                <c:pt idx="9">
                  <c:v>11091.0</c:v>
                </c:pt>
                <c:pt idx="10">
                  <c:v>4777.0</c:v>
                </c:pt>
                <c:pt idx="11">
                  <c:v>3218.0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776053154906525"/>
          <c:y val="0.871078361740759"/>
          <c:w val="0.840481175717333"/>
          <c:h val="0.11106005009683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ja-JP" altLang="en-US" dirty="0"/>
              <a:t>高等部卒業後の</a:t>
            </a:r>
            <a:r>
              <a:rPr lang="ja-JP" altLang="en-US" dirty="0" smtClean="0"/>
              <a:t>進路</a:t>
            </a:r>
            <a:endParaRPr lang="ja-JP" altLang="en-US" dirty="0"/>
          </a:p>
        </c:rich>
      </c:tx>
      <c:layout>
        <c:manualLayout>
          <c:xMode val="edge"/>
          <c:yMode val="edge"/>
          <c:x val="0.310783068116167"/>
          <c:y val="0.0"/>
        </c:manualLayout>
      </c:layout>
      <c:overlay val="0"/>
      <c:spPr>
        <a:noFill/>
        <a:ln>
          <a:noFill/>
        </a:ln>
        <a:effectLst/>
      </c:spPr>
    </c:title>
    <c:autoTitleDeleted val="0"/>
    <c:plotArea>
      <c:layout>
        <c:manualLayout>
          <c:layoutTarget val="inner"/>
          <c:xMode val="edge"/>
          <c:yMode val="edge"/>
          <c:x val="0.217331826616455"/>
          <c:y val="0.214194931886052"/>
          <c:w val="0.567246566155034"/>
          <c:h val="0.669810127773817"/>
        </c:manualLayout>
      </c:layout>
      <c:pieChart>
        <c:varyColors val="1"/>
        <c:ser>
          <c:idx val="0"/>
          <c:order val="0"/>
          <c:tx>
            <c:strRef>
              <c:f>Sheet1!$B$1</c:f>
              <c:strCache>
                <c:ptCount val="1"/>
                <c:pt idx="0">
                  <c:v>高等部卒業後の進路</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Pt>
            <c:idx val="7"/>
            <c:bubble3D val="0"/>
            <c:spPr>
              <a:solidFill>
                <a:schemeClr val="accent2">
                  <a:lumMod val="60000"/>
                </a:schemeClr>
              </a:solidFill>
              <a:ln>
                <a:noFill/>
              </a:ln>
              <a:effectLst>
                <a:outerShdw blurRad="63500" sx="102000" sy="102000" algn="ctr" rotWithShape="0">
                  <a:prstClr val="black">
                    <a:alpha val="20000"/>
                  </a:prstClr>
                </a:outerShdw>
              </a:effectLst>
            </c:spPr>
          </c:dPt>
          <c:dPt>
            <c:idx val="8"/>
            <c:bubble3D val="0"/>
            <c:spPr>
              <a:solidFill>
                <a:schemeClr val="accent3">
                  <a:lumMod val="60000"/>
                </a:schemeClr>
              </a:solidFill>
              <a:ln>
                <a:noFill/>
              </a:ln>
              <a:effectLst>
                <a:outerShdw blurRad="63500" sx="102000" sy="102000" algn="ctr" rotWithShape="0">
                  <a:prstClr val="black">
                    <a:alpha val="20000"/>
                  </a:prstClr>
                </a:outerShdw>
              </a:effectLst>
            </c:spPr>
          </c:dPt>
          <c:dPt>
            <c:idx val="9"/>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0.17303774969538"/>
                  <c:y val="0.0588444765557371"/>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1.40081136886694E-16"/>
                  <c:y val="0.0830367734282324"/>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layout>
                <c:manualLayout>
                  <c:x val="0.0248328520432805"/>
                  <c:y val="0.0180448414309559"/>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dLbl>
            <c:dLbl>
              <c:idx val="4"/>
              <c:layout>
                <c:manualLayout>
                  <c:x val="-0.0171919744915019"/>
                  <c:y val="0.0383452880407813"/>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dLbl>
            <c:dLbl>
              <c:idx val="5"/>
              <c:layout>
                <c:manualLayout>
                  <c:x val="-0.0725883367418967"/>
                  <c:y val="0.0166073546856465"/>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6"/>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7"/>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8"/>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9"/>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lumMod val="60000"/>
                        </a:schemeClr>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txPr>
              <a:bodyPr/>
              <a:lstStyle/>
              <a:p>
                <a:pPr>
                  <a:defRPr sz="1800"/>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Sheet1!$A$2:$A$11</c:f>
              <c:strCache>
                <c:ptCount val="10"/>
                <c:pt idx="0">
                  <c:v>国立ろう教育学校専攻科</c:v>
                </c:pt>
                <c:pt idx="1">
                  <c:v>ろう学校専攻科</c:v>
                </c:pt>
                <c:pt idx="2">
                  <c:v>農業</c:v>
                </c:pt>
                <c:pt idx="3">
                  <c:v>製造業</c:v>
                </c:pt>
                <c:pt idx="4">
                  <c:v>商業</c:v>
                </c:pt>
                <c:pt idx="5">
                  <c:v>陸運業</c:v>
                </c:pt>
                <c:pt idx="6">
                  <c:v>サービス業</c:v>
                </c:pt>
                <c:pt idx="7">
                  <c:v>その他</c:v>
                </c:pt>
                <c:pt idx="8">
                  <c:v>無職</c:v>
                </c:pt>
                <c:pt idx="9">
                  <c:v>死亡</c:v>
                </c:pt>
              </c:strCache>
            </c:strRef>
          </c:cat>
          <c:val>
            <c:numRef>
              <c:f>Sheet1!$B$2:$B$11</c:f>
              <c:numCache>
                <c:formatCode>General</c:formatCode>
                <c:ptCount val="10"/>
                <c:pt idx="0">
                  <c:v>7.0</c:v>
                </c:pt>
                <c:pt idx="1">
                  <c:v>57.0</c:v>
                </c:pt>
                <c:pt idx="2">
                  <c:v>8.0</c:v>
                </c:pt>
                <c:pt idx="3">
                  <c:v>16.0</c:v>
                </c:pt>
                <c:pt idx="4">
                  <c:v>3.0</c:v>
                </c:pt>
                <c:pt idx="5">
                  <c:v>1.0</c:v>
                </c:pt>
                <c:pt idx="6">
                  <c:v>9.0</c:v>
                </c:pt>
                <c:pt idx="7">
                  <c:v>3.0</c:v>
                </c:pt>
                <c:pt idx="8">
                  <c:v>31.0</c:v>
                </c:pt>
                <c:pt idx="9">
                  <c:v>3.0</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smtClean="0"/>
              <a:t>卒業後の進路　性別の比較</a:t>
            </a:r>
            <a:endParaRPr lang="ja-JP" altLang="en-US" dirty="0"/>
          </a:p>
        </c:rich>
      </c:tx>
      <c:layout>
        <c:manualLayout>
          <c:xMode val="edge"/>
          <c:yMode val="edge"/>
          <c:x val="0.367079191871143"/>
          <c:y val="0.0"/>
        </c:manualLayout>
      </c:layout>
      <c:overlay val="0"/>
      <c:spPr>
        <a:noFill/>
        <a:ln>
          <a:noFill/>
        </a:ln>
        <a:effectLst/>
      </c:spPr>
    </c:title>
    <c:autoTitleDeleted val="0"/>
    <c:plotArea>
      <c:layout>
        <c:manualLayout>
          <c:layoutTarget val="inner"/>
          <c:xMode val="edge"/>
          <c:yMode val="edge"/>
          <c:x val="0.125614734100748"/>
          <c:y val="0.116282575033923"/>
          <c:w val="0.858937675475411"/>
          <c:h val="0.498065242385473"/>
        </c:manualLayout>
      </c:layout>
      <c:barChart>
        <c:barDir val="col"/>
        <c:grouping val="clustered"/>
        <c:varyColors val="0"/>
        <c:ser>
          <c:idx val="0"/>
          <c:order val="0"/>
          <c:tx>
            <c:strRef>
              <c:f>Sheet1!$B$1</c:f>
              <c:strCache>
                <c:ptCount val="1"/>
                <c:pt idx="0">
                  <c:v>男</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国立ろう教育学校専攻科</c:v>
                </c:pt>
                <c:pt idx="1">
                  <c:v>ろう学校専攻科</c:v>
                </c:pt>
                <c:pt idx="2">
                  <c:v>農業</c:v>
                </c:pt>
                <c:pt idx="3">
                  <c:v>製造業</c:v>
                </c:pt>
                <c:pt idx="4">
                  <c:v>商業</c:v>
                </c:pt>
                <c:pt idx="5">
                  <c:v>陸運業</c:v>
                </c:pt>
                <c:pt idx="6">
                  <c:v>サービス業</c:v>
                </c:pt>
                <c:pt idx="7">
                  <c:v>その他</c:v>
                </c:pt>
                <c:pt idx="8">
                  <c:v>無職</c:v>
                </c:pt>
                <c:pt idx="9">
                  <c:v>死亡</c:v>
                </c:pt>
              </c:strCache>
            </c:strRef>
          </c:cat>
          <c:val>
            <c:numRef>
              <c:f>Sheet1!$B$2:$B$11</c:f>
              <c:numCache>
                <c:formatCode>General</c:formatCode>
                <c:ptCount val="10"/>
                <c:pt idx="0">
                  <c:v>4.0</c:v>
                </c:pt>
                <c:pt idx="1">
                  <c:v>30.0</c:v>
                </c:pt>
                <c:pt idx="2">
                  <c:v>1.0</c:v>
                </c:pt>
                <c:pt idx="3">
                  <c:v>12.0</c:v>
                </c:pt>
                <c:pt idx="4">
                  <c:v>3.0</c:v>
                </c:pt>
                <c:pt idx="5">
                  <c:v>1.0</c:v>
                </c:pt>
                <c:pt idx="6">
                  <c:v>5.0</c:v>
                </c:pt>
                <c:pt idx="7">
                  <c:v>13.0</c:v>
                </c:pt>
                <c:pt idx="8">
                  <c:v>14.0</c:v>
                </c:pt>
                <c:pt idx="9">
                  <c:v>3.0</c:v>
                </c:pt>
              </c:numCache>
            </c:numRef>
          </c:val>
        </c:ser>
        <c:ser>
          <c:idx val="1"/>
          <c:order val="1"/>
          <c:tx>
            <c:strRef>
              <c:f>Sheet1!$C$1</c:f>
              <c:strCache>
                <c:ptCount val="1"/>
                <c:pt idx="0">
                  <c:v>女</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国立ろう教育学校専攻科</c:v>
                </c:pt>
                <c:pt idx="1">
                  <c:v>ろう学校専攻科</c:v>
                </c:pt>
                <c:pt idx="2">
                  <c:v>農業</c:v>
                </c:pt>
                <c:pt idx="3">
                  <c:v>製造業</c:v>
                </c:pt>
                <c:pt idx="4">
                  <c:v>商業</c:v>
                </c:pt>
                <c:pt idx="5">
                  <c:v>陸運業</c:v>
                </c:pt>
                <c:pt idx="6">
                  <c:v>サービス業</c:v>
                </c:pt>
                <c:pt idx="7">
                  <c:v>その他</c:v>
                </c:pt>
                <c:pt idx="8">
                  <c:v>無職</c:v>
                </c:pt>
                <c:pt idx="9">
                  <c:v>死亡</c:v>
                </c:pt>
              </c:strCache>
            </c:strRef>
          </c:cat>
          <c:val>
            <c:numRef>
              <c:f>Sheet1!$C$2:$C$11</c:f>
              <c:numCache>
                <c:formatCode>General</c:formatCode>
                <c:ptCount val="10"/>
                <c:pt idx="0">
                  <c:v>3.0</c:v>
                </c:pt>
                <c:pt idx="1">
                  <c:v>27.0</c:v>
                </c:pt>
                <c:pt idx="2">
                  <c:v>7.0</c:v>
                </c:pt>
                <c:pt idx="3">
                  <c:v>4.0</c:v>
                </c:pt>
                <c:pt idx="6">
                  <c:v>4.0</c:v>
                </c:pt>
                <c:pt idx="7">
                  <c:v>17.0</c:v>
                </c:pt>
                <c:pt idx="8">
                  <c:v>17.0</c:v>
                </c:pt>
              </c:numCache>
            </c:numRef>
          </c:val>
        </c:ser>
        <c:dLbls>
          <c:showLegendKey val="0"/>
          <c:showVal val="0"/>
          <c:showCatName val="0"/>
          <c:showSerName val="0"/>
          <c:showPercent val="0"/>
          <c:showBubbleSize val="0"/>
        </c:dLbls>
        <c:gapWidth val="219"/>
        <c:overlap val="-27"/>
        <c:axId val="2076352792"/>
        <c:axId val="-2138151944"/>
      </c:barChart>
      <c:catAx>
        <c:axId val="2076352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2138151944"/>
        <c:crosses val="autoZero"/>
        <c:auto val="1"/>
        <c:lblAlgn val="ctr"/>
        <c:lblOffset val="100"/>
        <c:noMultiLvlLbl val="0"/>
      </c:catAx>
      <c:valAx>
        <c:axId val="-2138151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2076352792"/>
        <c:crosses val="autoZero"/>
        <c:crossBetween val="between"/>
      </c:valAx>
      <c:spPr>
        <a:noFill/>
        <a:ln>
          <a:noFill/>
        </a:ln>
        <a:effectLst/>
      </c:spPr>
    </c:plotArea>
    <c:legend>
      <c:legendPos val="b"/>
      <c:layout>
        <c:manualLayout>
          <c:xMode val="edge"/>
          <c:yMode val="edge"/>
          <c:x val="0.448521208998975"/>
          <c:y val="0.90358984219182"/>
          <c:w val="0.107710593182794"/>
          <c:h val="0.070382362656802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ja-JP" altLang="en-US" dirty="0"/>
              <a:t>高等部卒業後の</a:t>
            </a:r>
            <a:r>
              <a:rPr lang="ja-JP" altLang="en-US" dirty="0" smtClean="0"/>
              <a:t>進路</a:t>
            </a:r>
            <a:endParaRPr lang="ja-JP" altLang="en-US" dirty="0"/>
          </a:p>
        </c:rich>
      </c:tx>
      <c:layout>
        <c:manualLayout>
          <c:xMode val="edge"/>
          <c:yMode val="edge"/>
          <c:x val="0.0248328520432805"/>
          <c:y val="0.00527690345895771"/>
        </c:manualLayout>
      </c:layout>
      <c:overlay val="0"/>
      <c:spPr>
        <a:noFill/>
        <a:ln>
          <a:noFill/>
        </a:ln>
        <a:effectLst/>
      </c:spPr>
    </c:title>
    <c:autoTitleDeleted val="0"/>
    <c:plotArea>
      <c:layout>
        <c:manualLayout>
          <c:layoutTarget val="inner"/>
          <c:xMode val="edge"/>
          <c:yMode val="edge"/>
          <c:x val="0.170636588883636"/>
          <c:y val="0.172233026031888"/>
          <c:w val="0.593779363042609"/>
          <c:h val="0.737469853634844"/>
        </c:manualLayout>
      </c:layout>
      <c:pieChart>
        <c:varyColors val="1"/>
        <c:ser>
          <c:idx val="0"/>
          <c:order val="0"/>
          <c:tx>
            <c:strRef>
              <c:f>Sheet1!$B$1</c:f>
              <c:strCache>
                <c:ptCount val="1"/>
                <c:pt idx="0">
                  <c:v>高等部卒業後の進路</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Pt>
            <c:idx val="7"/>
            <c:bubble3D val="0"/>
            <c:spPr>
              <a:solidFill>
                <a:schemeClr val="accent2">
                  <a:lumMod val="60000"/>
                </a:schemeClr>
              </a:solidFill>
              <a:ln>
                <a:noFill/>
              </a:ln>
              <a:effectLst>
                <a:outerShdw blurRad="63500" sx="102000" sy="102000" algn="ctr" rotWithShape="0">
                  <a:prstClr val="black">
                    <a:alpha val="20000"/>
                  </a:prstClr>
                </a:outerShdw>
              </a:effectLst>
            </c:spPr>
          </c:dPt>
          <c:dPt>
            <c:idx val="8"/>
            <c:bubble3D val="0"/>
            <c:spPr>
              <a:solidFill>
                <a:schemeClr val="accent3">
                  <a:lumMod val="60000"/>
                </a:schemeClr>
              </a:solidFill>
              <a:ln>
                <a:noFill/>
              </a:ln>
              <a:effectLst>
                <a:outerShdw blurRad="63500" sx="102000" sy="102000" algn="ctr" rotWithShape="0">
                  <a:prstClr val="black">
                    <a:alpha val="20000"/>
                  </a:prstClr>
                </a:outerShdw>
              </a:effectLst>
            </c:spPr>
          </c:dPt>
          <c:dPt>
            <c:idx val="9"/>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0.0240407878466729"/>
                  <c:y val="-0.00474495848161328"/>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0477554846986163"/>
                  <c:y val="-0.2965599051008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5"/>
                      </a:solidFill>
                      <a:latin typeface="+mn-lt"/>
                      <a:ea typeface="+mn-ea"/>
                      <a:cs typeface="+mn-cs"/>
                    </a:defRPr>
                  </a:pPr>
                  <a:endParaRPr lang="ja-JP"/>
                </a:p>
              </c:txPr>
              <c:dLblPos val="outEnd"/>
              <c:showLegendKey val="0"/>
              <c:showVal val="0"/>
              <c:showCatName val="1"/>
              <c:showSerName val="0"/>
              <c:showPercent val="1"/>
              <c:showBubbleSize val="0"/>
            </c:dLbl>
            <c:dLbl>
              <c:idx val="5"/>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6"/>
                      </a:solidFill>
                      <a:latin typeface="+mn-lt"/>
                      <a:ea typeface="+mn-ea"/>
                      <a:cs typeface="+mn-cs"/>
                    </a:defRPr>
                  </a:pPr>
                  <a:endParaRPr lang="ja-JP"/>
                </a:p>
              </c:txPr>
              <c:dLblPos val="outEnd"/>
              <c:showLegendKey val="0"/>
              <c:showVal val="0"/>
              <c:showCatName val="1"/>
              <c:showSerName val="0"/>
              <c:showPercent val="1"/>
              <c:showBubbleSize val="0"/>
            </c:dLbl>
            <c:dLbl>
              <c:idx val="6"/>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7"/>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8"/>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9"/>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lumMod val="60000"/>
                        </a:schemeClr>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txPr>
              <a:bodyPr/>
              <a:lstStyle/>
              <a:p>
                <a:pPr>
                  <a:defRPr sz="1600"/>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Sheet1!$A$2:$A$11</c:f>
              <c:strCache>
                <c:ptCount val="10"/>
                <c:pt idx="0">
                  <c:v>国立ろう教育学校専攻科</c:v>
                </c:pt>
                <c:pt idx="1">
                  <c:v>ろう学校専攻科</c:v>
                </c:pt>
                <c:pt idx="2">
                  <c:v>農業</c:v>
                </c:pt>
                <c:pt idx="3">
                  <c:v>製造業</c:v>
                </c:pt>
                <c:pt idx="4">
                  <c:v>商業</c:v>
                </c:pt>
                <c:pt idx="5">
                  <c:v>陸運業</c:v>
                </c:pt>
                <c:pt idx="6">
                  <c:v>サービス業</c:v>
                </c:pt>
                <c:pt idx="7">
                  <c:v>その他</c:v>
                </c:pt>
                <c:pt idx="8">
                  <c:v>無職</c:v>
                </c:pt>
                <c:pt idx="9">
                  <c:v>死亡</c:v>
                </c:pt>
              </c:strCache>
            </c:strRef>
          </c:cat>
          <c:val>
            <c:numRef>
              <c:f>Sheet1!$B$2:$B$11</c:f>
              <c:numCache>
                <c:formatCode>General</c:formatCode>
                <c:ptCount val="10"/>
                <c:pt idx="0">
                  <c:v>7.0</c:v>
                </c:pt>
                <c:pt idx="1">
                  <c:v>57.0</c:v>
                </c:pt>
                <c:pt idx="2">
                  <c:v>8.0</c:v>
                </c:pt>
                <c:pt idx="3">
                  <c:v>16.0</c:v>
                </c:pt>
                <c:pt idx="4">
                  <c:v>3.0</c:v>
                </c:pt>
                <c:pt idx="5">
                  <c:v>1.0</c:v>
                </c:pt>
                <c:pt idx="6">
                  <c:v>9.0</c:v>
                </c:pt>
                <c:pt idx="7">
                  <c:v>3.0</c:v>
                </c:pt>
                <c:pt idx="8">
                  <c:v>31.0</c:v>
                </c:pt>
                <c:pt idx="9">
                  <c:v>3.0</c:v>
                </c:pt>
              </c:numCache>
            </c:numRef>
          </c:val>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30" b="1" i="0" u="none" strike="noStrike" kern="1200" cap="all" baseline="0">
                <a:solidFill>
                  <a:schemeClr val="tx1">
                    <a:lumMod val="65000"/>
                    <a:lumOff val="35000"/>
                  </a:schemeClr>
                </a:solidFill>
                <a:latin typeface="+mn-lt"/>
                <a:ea typeface="+mn-ea"/>
                <a:cs typeface="+mn-cs"/>
              </a:defRPr>
            </a:pPr>
            <a:r>
              <a:rPr lang="ja-JP" altLang="ja-JP" sz="2130" b="1" i="0" cap="all" baseline="0" dirty="0" smtClean="0">
                <a:effectLst/>
              </a:rPr>
              <a:t>高等部卒業後の進路</a:t>
            </a:r>
            <a:endParaRPr lang="ja-JP" altLang="ja-JP" sz="2130" dirty="0">
              <a:effectLst/>
            </a:endParaRPr>
          </a:p>
        </c:rich>
      </c:tx>
      <c:layout>
        <c:manualLayout>
          <c:xMode val="edge"/>
          <c:yMode val="edge"/>
          <c:x val="0.000402964335340436"/>
          <c:y val="0.000696547184067483"/>
        </c:manualLayout>
      </c:layout>
      <c:overlay val="0"/>
      <c:spPr>
        <a:noFill/>
        <a:ln>
          <a:noFill/>
        </a:ln>
        <a:effectLst/>
      </c:spPr>
    </c:title>
    <c:autoTitleDeleted val="0"/>
    <c:plotArea>
      <c:layout>
        <c:manualLayout>
          <c:layoutTarget val="inner"/>
          <c:xMode val="edge"/>
          <c:yMode val="edge"/>
          <c:x val="0.179918858181943"/>
          <c:y val="0.144570984730586"/>
          <c:w val="0.701164462285351"/>
          <c:h val="0.748234719513901"/>
        </c:manualLayout>
      </c:layout>
      <c:pieChart>
        <c:varyColors val="1"/>
        <c:ser>
          <c:idx val="0"/>
          <c:order val="0"/>
          <c:tx>
            <c:strRef>
              <c:f>Sheet1!$B$1</c:f>
              <c:strCache>
                <c:ptCount val="1"/>
                <c:pt idx="0">
                  <c:v>売上高</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Pt>
            <c:idx val="5"/>
            <c:bubble3D val="0"/>
            <c:spPr>
              <a:solidFill>
                <a:schemeClr val="accent6"/>
              </a:solidFill>
              <a:ln>
                <a:noFill/>
              </a:ln>
              <a:effectLst>
                <a:outerShdw blurRad="63500" sx="102000" sy="102000" algn="ctr" rotWithShape="0">
                  <a:prstClr val="black">
                    <a:alpha val="20000"/>
                  </a:prstClr>
                </a:outerShdw>
              </a:effectLst>
            </c:spPr>
          </c:dPt>
          <c:dPt>
            <c:idx val="6"/>
            <c:bubble3D val="0"/>
            <c:spPr>
              <a:solidFill>
                <a:schemeClr val="accent1">
                  <a:lumMod val="60000"/>
                </a:schemeClr>
              </a:solidFill>
              <a:ln>
                <a:noFill/>
              </a:ln>
              <a:effectLst>
                <a:outerShdw blurRad="63500" sx="102000" sy="102000" algn="ctr" rotWithShape="0">
                  <a:prstClr val="black">
                    <a:alpha val="20000"/>
                  </a:prstClr>
                </a:outerShdw>
              </a:effectLst>
            </c:spPr>
          </c:dPt>
          <c:dPt>
            <c:idx val="7"/>
            <c:bubble3D val="0"/>
            <c:spPr>
              <a:solidFill>
                <a:schemeClr val="accent2">
                  <a:lumMod val="60000"/>
                </a:schemeClr>
              </a:solidFill>
              <a:ln>
                <a:noFill/>
              </a:ln>
              <a:effectLst>
                <a:outerShdw blurRad="63500" sx="102000" sy="102000" algn="ctr" rotWithShape="0">
                  <a:prstClr val="black">
                    <a:alpha val="20000"/>
                  </a:prstClr>
                </a:outerShdw>
              </a:effectLst>
            </c:spPr>
          </c:dPt>
          <c:dPt>
            <c:idx val="8"/>
            <c:bubble3D val="0"/>
            <c:spPr>
              <a:solidFill>
                <a:schemeClr val="accent3">
                  <a:lumMod val="60000"/>
                </a:schemeClr>
              </a:solidFill>
              <a:ln>
                <a:noFill/>
              </a:ln>
              <a:effectLst>
                <a:outerShdw blurRad="63500" sx="102000" sy="102000" algn="ctr" rotWithShape="0">
                  <a:prstClr val="black">
                    <a:alpha val="20000"/>
                  </a:prstClr>
                </a:outerShdw>
              </a:effectLst>
            </c:spPr>
          </c:dPt>
          <c:dPt>
            <c:idx val="9"/>
            <c:bubble3D val="0"/>
            <c:spPr>
              <a:solidFill>
                <a:schemeClr val="accent4">
                  <a:lumMod val="60000"/>
                </a:schemeClr>
              </a:solidFill>
              <a:ln>
                <a:noFill/>
              </a:ln>
              <a:effectLst>
                <a:outerShdw blurRad="63500" sx="102000" sy="102000" algn="ctr" rotWithShape="0">
                  <a:prstClr val="black">
                    <a:alpha val="20000"/>
                  </a:prstClr>
                </a:outerShdw>
              </a:effectLst>
            </c:spPr>
          </c:dPt>
          <c:dPt>
            <c:idx val="10"/>
            <c:bubble3D val="0"/>
            <c:spPr>
              <a:solidFill>
                <a:schemeClr val="accent5">
                  <a:lumMod val="60000"/>
                </a:schemeClr>
              </a:solidFill>
              <a:ln>
                <a:noFill/>
              </a:ln>
              <a:effectLst>
                <a:outerShdw blurRad="63500" sx="102000" sy="102000" algn="ctr" rotWithShape="0">
                  <a:prstClr val="black">
                    <a:alpha val="20000"/>
                  </a:prstClr>
                </a:outerShdw>
              </a:effectLst>
            </c:spPr>
          </c:dPt>
          <c:dLbls>
            <c:dLbl>
              <c:idx val="0"/>
              <c:layout>
                <c:manualLayout>
                  <c:x val="-0.0980392156862745"/>
                  <c:y val="-0.369242252520468"/>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dLbl>
            <c:dLbl>
              <c:idx val="1"/>
              <c:layout>
                <c:manualLayout>
                  <c:x val="0.185185185185185"/>
                  <c:y val="0.0"/>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0.0718954248366013"/>
                  <c:y val="0.0456041934501658"/>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0566448801742919"/>
                  <c:y val="0.00447566366691477"/>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dLbl>
            <c:dLbl>
              <c:idx val="4"/>
              <c:layout>
                <c:manualLayout>
                  <c:x val="-0.159041394335512"/>
                  <c:y val="0.0687023183232966"/>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0.028322440087146"/>
                  <c:y val="-0.0380431411687754"/>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dLbl>
            <c:dLbl>
              <c:idx val="6"/>
              <c:layout>
                <c:manualLayout>
                  <c:x val="-0.0130718954248366"/>
                  <c:y val="-0.10927055088174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lumMod val="60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7"/>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8"/>
              <c:layout>
                <c:manualLayout>
                  <c:x val="-0.137254901960784"/>
                  <c:y val="0.0092996213516377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lumMod val="60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9"/>
              <c:layout>
                <c:manualLayout>
                  <c:x val="-0.00871459694989107"/>
                  <c:y val="-0.0581226334477358"/>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lumMod val="60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10"/>
              <c:layout>
                <c:manualLayout>
                  <c:x val="0.143790678126019"/>
                  <c:y val="-0.017145315988903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5">
                          <a:lumMod val="60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600"/>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1"/>
                <c:pt idx="0">
                  <c:v>大学</c:v>
                </c:pt>
                <c:pt idx="1">
                  <c:v>その他に進学</c:v>
                </c:pt>
                <c:pt idx="2">
                  <c:v>専門，技術職</c:v>
                </c:pt>
                <c:pt idx="3">
                  <c:v>事務</c:v>
                </c:pt>
                <c:pt idx="4">
                  <c:v>販売</c:v>
                </c:pt>
                <c:pt idx="5">
                  <c:v>サービス職業</c:v>
                </c:pt>
                <c:pt idx="6">
                  <c:v>農林漁業</c:v>
                </c:pt>
                <c:pt idx="7">
                  <c:v>生産工程</c:v>
                </c:pt>
                <c:pt idx="8">
                  <c:v>運搬，清掃</c:v>
                </c:pt>
                <c:pt idx="9">
                  <c:v>その他</c:v>
                </c:pt>
                <c:pt idx="10">
                  <c:v>不明，死亡</c:v>
                </c:pt>
              </c:strCache>
            </c:strRef>
          </c:cat>
          <c:val>
            <c:numRef>
              <c:f>Sheet1!$B$2:$B$12</c:f>
              <c:numCache>
                <c:formatCode>General</c:formatCode>
                <c:ptCount val="11"/>
                <c:pt idx="0">
                  <c:v>177.0</c:v>
                </c:pt>
                <c:pt idx="1">
                  <c:v>24.0</c:v>
                </c:pt>
                <c:pt idx="2">
                  <c:v>5.0</c:v>
                </c:pt>
                <c:pt idx="3">
                  <c:v>7.0</c:v>
                </c:pt>
                <c:pt idx="4">
                  <c:v>5.0</c:v>
                </c:pt>
                <c:pt idx="5">
                  <c:v>10.0</c:v>
                </c:pt>
                <c:pt idx="6">
                  <c:v>3.0</c:v>
                </c:pt>
                <c:pt idx="7">
                  <c:v>97.0</c:v>
                </c:pt>
                <c:pt idx="8">
                  <c:v>8.0</c:v>
                </c:pt>
                <c:pt idx="9">
                  <c:v>1.0</c:v>
                </c:pt>
                <c:pt idx="10">
                  <c:v>1.0</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smtClean="0"/>
              <a:t>職業別就職者数</a:t>
            </a:r>
            <a:endParaRPr lang="ja-JP" altLang="en-US" dirty="0"/>
          </a:p>
        </c:rich>
      </c:tx>
      <c:layout/>
      <c:overlay val="0"/>
      <c:spPr>
        <a:noFill/>
        <a:ln>
          <a:noFill/>
        </a:ln>
        <a:effectLst/>
      </c:spPr>
    </c:title>
    <c:autoTitleDeleted val="0"/>
    <c:plotArea>
      <c:layout>
        <c:manualLayout>
          <c:layoutTarget val="inner"/>
          <c:xMode val="edge"/>
          <c:yMode val="edge"/>
          <c:x val="0.0878544658938235"/>
          <c:y val="0.11828872012822"/>
          <c:w val="0.86392128479978"/>
          <c:h val="0.614901306749934"/>
        </c:manualLayout>
      </c:layout>
      <c:barChart>
        <c:barDir val="col"/>
        <c:grouping val="clustered"/>
        <c:varyColors val="0"/>
        <c:ser>
          <c:idx val="0"/>
          <c:order val="0"/>
          <c:tx>
            <c:strRef>
              <c:f>Sheet1!$B$1</c:f>
              <c:strCache>
                <c:ptCount val="1"/>
                <c:pt idx="0">
                  <c:v>男</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大学</c:v>
                </c:pt>
                <c:pt idx="1">
                  <c:v>その他に進学</c:v>
                </c:pt>
                <c:pt idx="2">
                  <c:v>専門，技術職</c:v>
                </c:pt>
                <c:pt idx="3">
                  <c:v>事務</c:v>
                </c:pt>
                <c:pt idx="4">
                  <c:v>販売</c:v>
                </c:pt>
                <c:pt idx="5">
                  <c:v>サービス職業</c:v>
                </c:pt>
                <c:pt idx="6">
                  <c:v>農林漁業</c:v>
                </c:pt>
                <c:pt idx="7">
                  <c:v>生産工程</c:v>
                </c:pt>
                <c:pt idx="8">
                  <c:v>運搬，清掃</c:v>
                </c:pt>
                <c:pt idx="9">
                  <c:v>その他</c:v>
                </c:pt>
                <c:pt idx="10">
                  <c:v>不明，死亡</c:v>
                </c:pt>
              </c:strCache>
            </c:strRef>
          </c:cat>
          <c:val>
            <c:numRef>
              <c:f>Sheet1!$B$2:$B$12</c:f>
              <c:numCache>
                <c:formatCode>General</c:formatCode>
                <c:ptCount val="11"/>
                <c:pt idx="0">
                  <c:v>93.0</c:v>
                </c:pt>
                <c:pt idx="1">
                  <c:v>11.0</c:v>
                </c:pt>
                <c:pt idx="2">
                  <c:v>3.0</c:v>
                </c:pt>
                <c:pt idx="3">
                  <c:v>4.0</c:v>
                </c:pt>
                <c:pt idx="4">
                  <c:v>1.0</c:v>
                </c:pt>
                <c:pt idx="5">
                  <c:v>3.0</c:v>
                </c:pt>
                <c:pt idx="6">
                  <c:v>3.0</c:v>
                </c:pt>
                <c:pt idx="7">
                  <c:v>53.0</c:v>
                </c:pt>
                <c:pt idx="8">
                  <c:v>5.0</c:v>
                </c:pt>
                <c:pt idx="10">
                  <c:v>1.0</c:v>
                </c:pt>
              </c:numCache>
            </c:numRef>
          </c:val>
        </c:ser>
        <c:ser>
          <c:idx val="1"/>
          <c:order val="1"/>
          <c:tx>
            <c:strRef>
              <c:f>Sheet1!$C$1</c:f>
              <c:strCache>
                <c:ptCount val="1"/>
                <c:pt idx="0">
                  <c:v>女</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大学</c:v>
                </c:pt>
                <c:pt idx="1">
                  <c:v>その他に進学</c:v>
                </c:pt>
                <c:pt idx="2">
                  <c:v>専門，技術職</c:v>
                </c:pt>
                <c:pt idx="3">
                  <c:v>事務</c:v>
                </c:pt>
                <c:pt idx="4">
                  <c:v>販売</c:v>
                </c:pt>
                <c:pt idx="5">
                  <c:v>サービス職業</c:v>
                </c:pt>
                <c:pt idx="6">
                  <c:v>農林漁業</c:v>
                </c:pt>
                <c:pt idx="7">
                  <c:v>生産工程</c:v>
                </c:pt>
                <c:pt idx="8">
                  <c:v>運搬，清掃</c:v>
                </c:pt>
                <c:pt idx="9">
                  <c:v>その他</c:v>
                </c:pt>
                <c:pt idx="10">
                  <c:v>不明，死亡</c:v>
                </c:pt>
              </c:strCache>
            </c:strRef>
          </c:cat>
          <c:val>
            <c:numRef>
              <c:f>Sheet1!$C$2:$C$12</c:f>
              <c:numCache>
                <c:formatCode>General</c:formatCode>
                <c:ptCount val="11"/>
                <c:pt idx="0">
                  <c:v>84.0</c:v>
                </c:pt>
                <c:pt idx="1">
                  <c:v>13.0</c:v>
                </c:pt>
                <c:pt idx="2">
                  <c:v>2.0</c:v>
                </c:pt>
                <c:pt idx="3">
                  <c:v>3.0</c:v>
                </c:pt>
                <c:pt idx="4">
                  <c:v>4.0</c:v>
                </c:pt>
                <c:pt idx="5">
                  <c:v>7.0</c:v>
                </c:pt>
                <c:pt idx="6">
                  <c:v>0.0</c:v>
                </c:pt>
                <c:pt idx="7">
                  <c:v>44.0</c:v>
                </c:pt>
                <c:pt idx="8">
                  <c:v>3.0</c:v>
                </c:pt>
                <c:pt idx="9">
                  <c:v>1.0</c:v>
                </c:pt>
              </c:numCache>
            </c:numRef>
          </c:val>
        </c:ser>
        <c:dLbls>
          <c:showLegendKey val="0"/>
          <c:showVal val="0"/>
          <c:showCatName val="0"/>
          <c:showSerName val="0"/>
          <c:showPercent val="0"/>
          <c:showBubbleSize val="0"/>
        </c:dLbls>
        <c:gapWidth val="219"/>
        <c:overlap val="-27"/>
        <c:axId val="2076488024"/>
        <c:axId val="2112236200"/>
      </c:barChart>
      <c:catAx>
        <c:axId val="2076488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2112236200"/>
        <c:crosses val="autoZero"/>
        <c:auto val="1"/>
        <c:lblAlgn val="ctr"/>
        <c:lblOffset val="100"/>
        <c:noMultiLvlLbl val="0"/>
      </c:catAx>
      <c:valAx>
        <c:axId val="2112236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2076488024"/>
        <c:crosses val="autoZero"/>
        <c:crossBetween val="between"/>
      </c:valAx>
      <c:spPr>
        <a:noFill/>
        <a:ln>
          <a:noFill/>
        </a:ln>
        <a:effectLst/>
      </c:spPr>
    </c:plotArea>
    <c:legend>
      <c:legendPos val="b"/>
      <c:layout>
        <c:manualLayout>
          <c:xMode val="edge"/>
          <c:yMode val="edge"/>
          <c:x val="0.443840090511665"/>
          <c:y val="0.847827658260853"/>
          <c:w val="0.109150163678035"/>
          <c:h val="0.049203531335104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0.19804</cdr:x>
      <cdr:y>0.95811</cdr:y>
    </cdr:from>
    <cdr:to>
      <cdr:x>1</cdr:x>
      <cdr:y>1</cdr:y>
    </cdr:to>
    <cdr:sp macro="" textlink="">
      <cdr:nvSpPr>
        <cdr:cNvPr id="3" name="テキスト ボックス 12"/>
        <cdr:cNvSpPr txBox="1"/>
      </cdr:nvSpPr>
      <cdr:spPr>
        <a:xfrm xmlns:a="http://schemas.openxmlformats.org/drawingml/2006/main">
          <a:off x="2663500" y="6570718"/>
          <a:ext cx="10785800" cy="2872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1400" dirty="0" smtClean="0"/>
            <a:t>文部科学省，学校基本調査「初等中等教育機関・専修学校・各種学校＞卒業後の状況調査＞特別支援学校（高等部）</a:t>
          </a:r>
          <a:r>
            <a:rPr lang="en-US" altLang="ja-JP" sz="1400" dirty="0" smtClean="0"/>
            <a:t>EXCEL</a:t>
          </a:r>
          <a:r>
            <a:rPr lang="ja-JP" altLang="en-US" sz="1400" dirty="0" smtClean="0"/>
            <a:t>データ」をグラフ化</a:t>
          </a:r>
          <a:endParaRPr kumimoji="1" lang="ja-JP" altLang="en-US"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45B7C5-5BEB-4362-98DC-D5E1C40E26A0}" type="datetimeFigureOut">
              <a:rPr kumimoji="1" lang="ja-JP" altLang="en-US" smtClean="0"/>
              <a:t>17/05/09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FF22D-F12B-4C75-9F77-47D1477B0983}" type="slidenum">
              <a:rPr kumimoji="1" lang="ja-JP" altLang="en-US" smtClean="0"/>
              <a:t>‹#›</a:t>
            </a:fld>
            <a:endParaRPr kumimoji="1" lang="ja-JP" altLang="en-US"/>
          </a:p>
        </p:txBody>
      </p:sp>
    </p:spTree>
    <p:extLst>
      <p:ext uri="{BB962C8B-B14F-4D97-AF65-F5344CB8AC3E}">
        <p14:creationId xmlns:p14="http://schemas.microsoft.com/office/powerpoint/2010/main" val="7582015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DFF22D-F12B-4C75-9F77-47D1477B0983}" type="slidenum">
              <a:rPr kumimoji="1" lang="ja-JP" altLang="en-US" smtClean="0"/>
              <a:t>19</a:t>
            </a:fld>
            <a:endParaRPr kumimoji="1" lang="ja-JP" altLang="en-US"/>
          </a:p>
        </p:txBody>
      </p:sp>
    </p:spTree>
    <p:extLst>
      <p:ext uri="{BB962C8B-B14F-4D97-AF65-F5344CB8AC3E}">
        <p14:creationId xmlns:p14="http://schemas.microsoft.com/office/powerpoint/2010/main" val="1299211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229693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337770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49435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16675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14451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50442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411241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247573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1764527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314496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B353-2AC8-4353-A5FE-B0DBC60421C8}" type="datetimeFigureOut">
              <a:rPr kumimoji="1" lang="ja-JP" altLang="en-US" smtClean="0"/>
              <a:pPr/>
              <a:t>17/05/09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41321831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4B353-2AC8-4353-A5FE-B0DBC60421C8}" type="datetimeFigureOut">
              <a:rPr kumimoji="1" lang="ja-JP" altLang="en-US" smtClean="0"/>
              <a:pPr/>
              <a:t>17/05/09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4AAF3A-76D3-444C-A4DA-388A8434F16D}" type="slidenum">
              <a:rPr kumimoji="1" lang="ja-JP" altLang="en-US" smtClean="0"/>
              <a:pPr/>
              <a:t>‹#›</a:t>
            </a:fld>
            <a:endParaRPr kumimoji="1" lang="ja-JP" altLang="en-US"/>
          </a:p>
        </p:txBody>
      </p:sp>
    </p:spTree>
    <p:extLst>
      <p:ext uri="{BB962C8B-B14F-4D97-AF65-F5344CB8AC3E}">
        <p14:creationId xmlns:p14="http://schemas.microsoft.com/office/powerpoint/2010/main" val="250375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 Id="rId3" Type="http://schemas.openxmlformats.org/officeDocument/2006/relationships/chart" Target="../charts/char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 Id="rId3" Type="http://schemas.openxmlformats.org/officeDocument/2006/relationships/chart" Target="../charts/char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 Id="rId3" Type="http://schemas.openxmlformats.org/officeDocument/2006/relationships/chart" Target="../charts/char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2">
            <a:extLst>
              <a:ext uri="{28A0092B-C50C-407E-A947-70E740481C1C}">
                <a14:useLocalDpi xmlns:a14="http://schemas.microsoft.com/office/drawing/2010/main" val="0"/>
              </a:ext>
            </a:extLst>
          </a:blip>
          <a:srcRect t="20894" b="19823"/>
          <a:stretch/>
        </p:blipFill>
        <p:spPr>
          <a:xfrm>
            <a:off x="409074" y="1217654"/>
            <a:ext cx="11093116" cy="4226998"/>
          </a:xfrm>
          <a:prstGeom prst="rect">
            <a:avLst/>
          </a:prstGeom>
        </p:spPr>
      </p:pic>
      <p:sp>
        <p:nvSpPr>
          <p:cNvPr id="2" name="タイトル 1"/>
          <p:cNvSpPr>
            <a:spLocks noGrp="1"/>
          </p:cNvSpPr>
          <p:nvPr>
            <p:ph type="ctrTitle"/>
          </p:nvPr>
        </p:nvSpPr>
        <p:spPr>
          <a:xfrm>
            <a:off x="1496393" y="2595478"/>
            <a:ext cx="9144000" cy="1254936"/>
          </a:xfrm>
        </p:spPr>
        <p:txBody>
          <a:bodyPr/>
          <a:lstStyle/>
          <a:p>
            <a:r>
              <a:rPr kumimoji="1" lang="ja-JP" altLang="en-US" dirty="0" err="1" smtClean="0"/>
              <a:t>ろう</a:t>
            </a:r>
            <a:r>
              <a:rPr kumimoji="1" lang="ja-JP" altLang="en-US" dirty="0" smtClean="0"/>
              <a:t>者と就労の変遷</a:t>
            </a:r>
            <a:endParaRPr kumimoji="1" lang="ja-JP" altLang="en-US" dirty="0"/>
          </a:p>
        </p:txBody>
      </p:sp>
      <p:sp>
        <p:nvSpPr>
          <p:cNvPr id="4" name="テキスト ボックス 3"/>
          <p:cNvSpPr txBox="1"/>
          <p:nvPr/>
        </p:nvSpPr>
        <p:spPr>
          <a:xfrm>
            <a:off x="7740452" y="2551008"/>
            <a:ext cx="1935891" cy="461665"/>
          </a:xfrm>
          <a:prstGeom prst="rect">
            <a:avLst/>
          </a:prstGeom>
          <a:noFill/>
        </p:spPr>
        <p:txBody>
          <a:bodyPr wrap="square" rtlCol="0">
            <a:spAutoFit/>
          </a:bodyPr>
          <a:lstStyle/>
          <a:p>
            <a:r>
              <a:rPr kumimoji="1" lang="ja-JP" altLang="en-US" sz="2400" dirty="0" smtClean="0"/>
              <a:t>へんせん</a:t>
            </a:r>
            <a:endParaRPr kumimoji="1" lang="ja-JP" altLang="en-US" sz="2400" dirty="0"/>
          </a:p>
        </p:txBody>
      </p:sp>
      <p:sp>
        <p:nvSpPr>
          <p:cNvPr id="5" name="テキスト ボックス 4"/>
          <p:cNvSpPr txBox="1"/>
          <p:nvPr/>
        </p:nvSpPr>
        <p:spPr>
          <a:xfrm>
            <a:off x="7747066" y="3773803"/>
            <a:ext cx="1508066" cy="40011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kumimoji="1" lang="ja-JP" altLang="en-US" sz="2000" b="1" dirty="0" smtClean="0"/>
              <a:t>移り変わり</a:t>
            </a:r>
            <a:endParaRPr kumimoji="1" lang="en-US" altLang="ja-JP" sz="2000" b="1" dirty="0" smtClean="0"/>
          </a:p>
        </p:txBody>
      </p:sp>
    </p:spTree>
    <p:extLst>
      <p:ext uri="{BB962C8B-B14F-4D97-AF65-F5344CB8AC3E}">
        <p14:creationId xmlns:p14="http://schemas.microsoft.com/office/powerpoint/2010/main" val="27083154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FF0000"/>
                </a:solidFill>
              </a:rPr>
              <a:t>欠格条項</a:t>
            </a:r>
            <a:r>
              <a:rPr lang="ja-JP" altLang="en-US" dirty="0" smtClean="0"/>
              <a:t>とは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絶対的欠格条項とは</a:t>
            </a:r>
            <a:endParaRPr kumimoji="1" lang="en-US" altLang="ja-JP" dirty="0" smtClean="0"/>
          </a:p>
          <a:p>
            <a:pPr>
              <a:buNone/>
            </a:pPr>
            <a:r>
              <a:rPr lang="ja-JP" altLang="en-US" dirty="0" smtClean="0"/>
              <a:t>　障害者の場合は，無条件で不合格</a:t>
            </a:r>
            <a:endParaRPr lang="en-US" altLang="ja-JP" dirty="0" smtClean="0"/>
          </a:p>
          <a:p>
            <a:pPr>
              <a:buNone/>
            </a:pPr>
            <a:endParaRPr lang="en-US" altLang="ja-JP" dirty="0" smtClean="0"/>
          </a:p>
          <a:p>
            <a:pPr>
              <a:buNone/>
            </a:pPr>
            <a:r>
              <a:rPr lang="ja-JP" altLang="en-US" dirty="0" smtClean="0"/>
              <a:t>⇒</a:t>
            </a:r>
            <a:r>
              <a:rPr lang="ja-JP" altLang="en-US" dirty="0" err="1" smtClean="0"/>
              <a:t>ろう</a:t>
            </a:r>
            <a:r>
              <a:rPr lang="ja-JP" altLang="en-US" dirty="0" smtClean="0"/>
              <a:t>者が国家資格の薬剤師に合格</a:t>
            </a:r>
            <a:endParaRPr lang="en-US" altLang="ja-JP" dirty="0" smtClean="0"/>
          </a:p>
          <a:p>
            <a:pPr>
              <a:buNone/>
            </a:pPr>
            <a:r>
              <a:rPr kumimoji="1" lang="ja-JP" altLang="en-US" dirty="0" smtClean="0"/>
              <a:t>　</a:t>
            </a:r>
            <a:r>
              <a:rPr lang="ja-JP" altLang="en-US" dirty="0" smtClean="0"/>
              <a:t>運動が起き，協会などの働きかけにより法改正が実現</a:t>
            </a:r>
            <a:endParaRPr kumimoji="1" lang="en-US" altLang="ja-JP" dirty="0" smtClean="0"/>
          </a:p>
          <a:p>
            <a:endParaRPr lang="en-US" altLang="ja-JP" dirty="0" smtClean="0"/>
          </a:p>
          <a:p>
            <a:r>
              <a:rPr kumimoji="1" lang="ja-JP" altLang="en-US" dirty="0" smtClean="0">
                <a:solidFill>
                  <a:srgbClr val="FF0000"/>
                </a:solidFill>
              </a:rPr>
              <a:t>相対的欠格条項</a:t>
            </a:r>
            <a:r>
              <a:rPr kumimoji="1" lang="ja-JP" altLang="en-US" dirty="0" smtClean="0"/>
              <a:t>とは</a:t>
            </a:r>
            <a:endParaRPr kumimoji="1" lang="en-US" altLang="ja-JP" dirty="0" smtClean="0"/>
          </a:p>
          <a:p>
            <a:pPr>
              <a:buNone/>
            </a:pPr>
            <a:r>
              <a:rPr kumimoji="1" lang="ja-JP" altLang="en-US" dirty="0" smtClean="0"/>
              <a:t>　</a:t>
            </a:r>
            <a:r>
              <a:rPr kumimoji="1" lang="ja-JP" altLang="en-US" u="sng" dirty="0" smtClean="0"/>
              <a:t>（条件付きで）</a:t>
            </a:r>
            <a:r>
              <a:rPr kumimoji="1" lang="ja-JP" altLang="en-US" dirty="0" smtClean="0"/>
              <a:t>障害者でも合格できる</a:t>
            </a:r>
            <a:endParaRPr kumimoji="1" lang="ja-JP" altLang="en-US" dirty="0"/>
          </a:p>
        </p:txBody>
      </p:sp>
      <p:sp>
        <p:nvSpPr>
          <p:cNvPr id="4" name="コンテンツ プレースホルダー 2"/>
          <p:cNvSpPr txBox="1">
            <a:spLocks/>
          </p:cNvSpPr>
          <p:nvPr/>
        </p:nvSpPr>
        <p:spPr>
          <a:xfrm>
            <a:off x="6781767" y="4791075"/>
            <a:ext cx="4819734" cy="1006475"/>
          </a:xfrm>
          <a:prstGeom prst="rect">
            <a:avLst/>
          </a:prstGeom>
          <a:ln w="38100"/>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dirty="0"/>
              <a:t>未</a:t>
            </a:r>
            <a:r>
              <a:rPr lang="ja-JP" altLang="en-US" dirty="0" smtClean="0"/>
              <a:t>だに「社会の壁」は存在する</a:t>
            </a:r>
            <a:endParaRPr lang="en-US" altLang="ja-JP" dirty="0" smtClean="0"/>
          </a:p>
          <a:p>
            <a:pPr marL="0" indent="0" algn="ctr">
              <a:buFont typeface="Arial" panose="020B0604020202020204" pitchFamily="34" charset="0"/>
              <a:buNone/>
            </a:pPr>
            <a:r>
              <a:rPr lang="ja-JP" altLang="en-US" dirty="0" smtClean="0"/>
              <a:t>誰かの一歩が</a:t>
            </a:r>
            <a:r>
              <a:rPr lang="ja-JP" altLang="en-US" dirty="0" smtClean="0">
                <a:solidFill>
                  <a:srgbClr val="FF0000"/>
                </a:solidFill>
              </a:rPr>
              <a:t>社会を変える</a:t>
            </a:r>
            <a:endParaRPr lang="ja-JP" altLang="en-US"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pic>
        <p:nvPicPr>
          <p:cNvPr id="4" name="図 3"/>
          <p:cNvPicPr>
            <a:picLocks noChangeAspect="1"/>
          </p:cNvPicPr>
          <p:nvPr/>
        </p:nvPicPr>
        <p:blipFill>
          <a:blip r:embed="rId2"/>
          <a:stretch>
            <a:fillRect/>
          </a:stretch>
        </p:blipFill>
        <p:spPr>
          <a:xfrm>
            <a:off x="531853" y="93098"/>
            <a:ext cx="10821947" cy="6438512"/>
          </a:xfrm>
          <a:prstGeom prst="rect">
            <a:avLst/>
          </a:prstGeom>
        </p:spPr>
      </p:pic>
      <p:sp>
        <p:nvSpPr>
          <p:cNvPr id="5" name="テキスト ボックス 4"/>
          <p:cNvSpPr txBox="1"/>
          <p:nvPr/>
        </p:nvSpPr>
        <p:spPr>
          <a:xfrm>
            <a:off x="584887" y="6531610"/>
            <a:ext cx="10785732" cy="307777"/>
          </a:xfrm>
          <a:prstGeom prst="rect">
            <a:avLst/>
          </a:prstGeom>
          <a:noFill/>
        </p:spPr>
        <p:txBody>
          <a:bodyPr wrap="square" rtlCol="0">
            <a:spAutoFit/>
          </a:bodyPr>
          <a:lstStyle/>
          <a:p>
            <a:r>
              <a:rPr lang="ja-JP" altLang="en-US" sz="1400" dirty="0" smtClean="0"/>
              <a:t>日本</a:t>
            </a:r>
            <a:r>
              <a:rPr lang="ja-JP" altLang="en-US" sz="1400" dirty="0"/>
              <a:t>学生支援</a:t>
            </a:r>
            <a:r>
              <a:rPr lang="ja-JP" altLang="en-US" sz="1400" dirty="0" smtClean="0"/>
              <a:t>機構（２０１５）</a:t>
            </a:r>
            <a:r>
              <a:rPr kumimoji="1" lang="ja-JP" altLang="en-US" sz="1400" dirty="0" smtClean="0"/>
              <a:t>大学，短期大学及び高等専門学校における障害のある学生の修学支援に関する実態調査分析報告書より抜粋</a:t>
            </a:r>
            <a:endParaRPr kumimoji="1" lang="ja-JP" altLang="en-US" sz="1400" dirty="0"/>
          </a:p>
        </p:txBody>
      </p:sp>
      <p:sp>
        <p:nvSpPr>
          <p:cNvPr id="6" name="角丸四角形 5"/>
          <p:cNvSpPr/>
          <p:nvPr/>
        </p:nvSpPr>
        <p:spPr>
          <a:xfrm>
            <a:off x="1746422" y="4555524"/>
            <a:ext cx="6582032" cy="642552"/>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8262551" y="4692134"/>
            <a:ext cx="1935892"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kumimoji="1" lang="ja-JP" altLang="en-US" dirty="0" smtClean="0"/>
              <a:t>全国に約</a:t>
            </a:r>
            <a:r>
              <a:rPr kumimoji="1" lang="en-US" altLang="ja-JP" dirty="0" smtClean="0"/>
              <a:t>1,500</a:t>
            </a:r>
            <a:r>
              <a:rPr kumimoji="1" lang="ja-JP" altLang="en-US" dirty="0" smtClean="0"/>
              <a:t>人</a:t>
            </a:r>
            <a:endParaRPr kumimoji="1" lang="ja-JP" altLang="en-US" dirty="0"/>
          </a:p>
        </p:txBody>
      </p:sp>
    </p:spTree>
    <p:extLst>
      <p:ext uri="{BB962C8B-B14F-4D97-AF65-F5344CB8AC3E}">
        <p14:creationId xmlns:p14="http://schemas.microsoft.com/office/powerpoint/2010/main" val="26194595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9824" y="243361"/>
            <a:ext cx="10515600" cy="800344"/>
          </a:xfrm>
        </p:spPr>
        <p:txBody>
          <a:bodyPr>
            <a:normAutofit/>
          </a:bodyPr>
          <a:lstStyle/>
          <a:p>
            <a:r>
              <a:rPr lang="ja-JP" altLang="en-US" sz="3200" dirty="0" smtClean="0"/>
              <a:t>昭和</a:t>
            </a:r>
            <a:r>
              <a:rPr lang="en-US" altLang="ja-JP" sz="3200" dirty="0" smtClean="0"/>
              <a:t>53</a:t>
            </a:r>
            <a:r>
              <a:rPr lang="ja-JP" altLang="en-US" sz="3200" dirty="0" smtClean="0"/>
              <a:t>年</a:t>
            </a:r>
            <a:r>
              <a:rPr lang="ja-JP" altLang="en-US" sz="3200" dirty="0"/>
              <a:t>普通高校と聾学校高等部卒業生の就労先比較</a:t>
            </a:r>
            <a:r>
              <a:rPr lang="ja-JP" altLang="en-US" sz="1800" dirty="0"/>
              <a:t>（人）</a:t>
            </a:r>
            <a:endParaRPr kumimoji="1" lang="ja-JP" altLang="en-US"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724256495"/>
              </p:ext>
            </p:extLst>
          </p:nvPr>
        </p:nvGraphicFramePr>
        <p:xfrm>
          <a:off x="5741506" y="1008912"/>
          <a:ext cx="5893741" cy="58490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 7"/>
          <p:cNvGraphicFramePr>
            <a:graphicFrameLocks noGrp="1"/>
          </p:cNvGraphicFramePr>
          <p:nvPr>
            <p:extLst>
              <p:ext uri="{D42A27DB-BD31-4B8C-83A1-F6EECF244321}">
                <p14:modId xmlns:p14="http://schemas.microsoft.com/office/powerpoint/2010/main" val="2194154530"/>
              </p:ext>
            </p:extLst>
          </p:nvPr>
        </p:nvGraphicFramePr>
        <p:xfrm>
          <a:off x="10386904" y="2760114"/>
          <a:ext cx="1435655" cy="2736723"/>
        </p:xfrm>
        <a:graphic>
          <a:graphicData uri="http://schemas.openxmlformats.org/drawingml/2006/table">
            <a:tbl>
              <a:tblPr>
                <a:tableStyleId>{5C22544A-7EE6-4342-B048-85BDC9FD1C3A}</a:tableStyleId>
              </a:tblPr>
              <a:tblGrid>
                <a:gridCol w="887324"/>
                <a:gridCol w="548331"/>
              </a:tblGrid>
              <a:tr h="248793">
                <a:tc>
                  <a:txBody>
                    <a:bodyPr/>
                    <a:lstStyle/>
                    <a:p>
                      <a:pPr algn="l" fontAlgn="ctr"/>
                      <a:r>
                        <a:rPr lang="ja-JP" altLang="en-US" sz="1400" u="none" strike="noStrike" dirty="0">
                          <a:effectLst/>
                        </a:rPr>
                        <a:t>専門職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23</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事務職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販売職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農林業</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漁業</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採鉱採石</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運輸通信</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技能生産</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436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保安職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4</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サービス職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29</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8793">
                <a:tc>
                  <a:txBody>
                    <a:bodyPr/>
                    <a:lstStyle/>
                    <a:p>
                      <a:pPr algn="l" fontAlgn="ctr"/>
                      <a:r>
                        <a:rPr lang="ja-JP" altLang="en-US" sz="1400" u="none" strike="noStrike" dirty="0">
                          <a:effectLst/>
                        </a:rPr>
                        <a:t>その他</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6</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12"/>
          <p:cNvGraphicFramePr>
            <a:graphicFrameLocks/>
          </p:cNvGraphicFramePr>
          <p:nvPr>
            <p:extLst>
              <p:ext uri="{D42A27DB-BD31-4B8C-83A1-F6EECF244321}">
                <p14:modId xmlns:p14="http://schemas.microsoft.com/office/powerpoint/2010/main" val="2656814509"/>
              </p:ext>
            </p:extLst>
          </p:nvPr>
        </p:nvGraphicFramePr>
        <p:xfrm>
          <a:off x="0" y="1043703"/>
          <a:ext cx="5932889" cy="55664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9"/>
          <p:cNvGraphicFramePr>
            <a:graphicFrameLocks noGrp="1"/>
          </p:cNvGraphicFramePr>
          <p:nvPr>
            <p:extLst>
              <p:ext uri="{D42A27DB-BD31-4B8C-83A1-F6EECF244321}">
                <p14:modId xmlns:p14="http://schemas.microsoft.com/office/powerpoint/2010/main" val="1412491573"/>
              </p:ext>
            </p:extLst>
          </p:nvPr>
        </p:nvGraphicFramePr>
        <p:xfrm>
          <a:off x="4628001" y="2122193"/>
          <a:ext cx="1687655" cy="2923261"/>
        </p:xfrm>
        <a:graphic>
          <a:graphicData uri="http://schemas.openxmlformats.org/drawingml/2006/table">
            <a:tbl>
              <a:tblPr>
                <a:tableStyleId>{5C22544A-7EE6-4342-B048-85BDC9FD1C3A}</a:tableStyleId>
              </a:tblPr>
              <a:tblGrid>
                <a:gridCol w="931988"/>
                <a:gridCol w="755667"/>
              </a:tblGrid>
              <a:tr h="261814">
                <a:tc>
                  <a:txBody>
                    <a:bodyPr/>
                    <a:lstStyle/>
                    <a:p>
                      <a:pPr algn="l" rtl="0" fontAlgn="ctr"/>
                      <a:r>
                        <a:rPr lang="ja-JP" altLang="en-US" sz="1400" u="none" strike="noStrike" dirty="0">
                          <a:effectLst/>
                        </a:rPr>
                        <a:t>専門職</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23844</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事務職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205214</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販売職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108343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農林業</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11161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漁業</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1726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採鉱採石</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345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運輸通信</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15990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技能生産</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160642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保安職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19276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05121">
                <a:tc>
                  <a:txBody>
                    <a:bodyPr/>
                    <a:lstStyle/>
                    <a:p>
                      <a:pPr algn="l" rtl="0" fontAlgn="ctr"/>
                      <a:r>
                        <a:rPr lang="ja-JP" altLang="en-US" sz="1400" u="none" strike="noStrike">
                          <a:effectLst/>
                        </a:rPr>
                        <a:t>サービス職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42325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61814">
                <a:tc>
                  <a:txBody>
                    <a:bodyPr/>
                    <a:lstStyle/>
                    <a:p>
                      <a:pPr algn="l" rtl="0" fontAlgn="ctr"/>
                      <a:r>
                        <a:rPr lang="ja-JP" altLang="en-US" sz="1400" u="none" strike="noStrike">
                          <a:effectLst/>
                        </a:rPr>
                        <a:t>その他</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7725</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39330176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25966"/>
            <a:ext cx="10515600" cy="800344"/>
          </a:xfrm>
        </p:spPr>
        <p:txBody>
          <a:bodyPr>
            <a:normAutofit/>
          </a:bodyPr>
          <a:lstStyle/>
          <a:p>
            <a:r>
              <a:rPr kumimoji="1" lang="ja-JP" altLang="en-US" sz="3200" dirty="0" smtClean="0"/>
              <a:t>平成</a:t>
            </a:r>
            <a:r>
              <a:rPr kumimoji="1" lang="en-US" altLang="ja-JP" sz="3200" dirty="0" smtClean="0"/>
              <a:t>26</a:t>
            </a:r>
            <a:r>
              <a:rPr kumimoji="1" lang="ja-JP" altLang="en-US" sz="3200" dirty="0" smtClean="0"/>
              <a:t>年普通高校と聾学校高等部卒業生の就労先比較</a:t>
            </a:r>
            <a:r>
              <a:rPr kumimoji="1" lang="ja-JP" altLang="en-US" sz="1800" dirty="0" smtClean="0"/>
              <a:t>（人）</a:t>
            </a:r>
            <a:endParaRPr kumimoji="1" lang="ja-JP" altLang="en-US" sz="40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762156998"/>
              </p:ext>
            </p:extLst>
          </p:nvPr>
        </p:nvGraphicFramePr>
        <p:xfrm>
          <a:off x="5532723" y="991518"/>
          <a:ext cx="5572641" cy="58664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 7"/>
          <p:cNvGraphicFramePr>
            <a:graphicFrameLocks noGrp="1"/>
          </p:cNvGraphicFramePr>
          <p:nvPr>
            <p:extLst>
              <p:ext uri="{D42A27DB-BD31-4B8C-83A1-F6EECF244321}">
                <p14:modId xmlns:p14="http://schemas.microsoft.com/office/powerpoint/2010/main" val="990640794"/>
              </p:ext>
            </p:extLst>
          </p:nvPr>
        </p:nvGraphicFramePr>
        <p:xfrm>
          <a:off x="10638264" y="2608179"/>
          <a:ext cx="1371600" cy="2674619"/>
        </p:xfrm>
        <a:graphic>
          <a:graphicData uri="http://schemas.openxmlformats.org/drawingml/2006/table">
            <a:tbl>
              <a:tblPr>
                <a:tableStyleId>{5C22544A-7EE6-4342-B048-85BDC9FD1C3A}</a:tableStyleId>
              </a:tblPr>
              <a:tblGrid>
                <a:gridCol w="949138"/>
                <a:gridCol w="422462"/>
              </a:tblGrid>
              <a:tr h="171450">
                <a:tc>
                  <a:txBody>
                    <a:bodyPr/>
                    <a:lstStyle/>
                    <a:p>
                      <a:pPr algn="l" fontAlgn="ctr"/>
                      <a:r>
                        <a:rPr lang="ja-JP" altLang="en-US" sz="1400" u="none" strike="noStrike" dirty="0">
                          <a:effectLst/>
                        </a:rPr>
                        <a:t>専門職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smtClean="0">
                          <a:effectLst/>
                        </a:rPr>
                        <a:t>6</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dirty="0">
                          <a:effectLst/>
                        </a:rPr>
                        <a:t>事務職</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29</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販売職</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サービス職</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保安職</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dirty="0">
                          <a:effectLst/>
                        </a:rPr>
                        <a:t>農林業</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漁業</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生産工程</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97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輸送機械</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建設採掘</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運搬清掃</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8</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dirty="0">
                          <a:effectLst/>
                        </a:rPr>
                        <a:t>その他</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1</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9" name="コンテンツ プレースホルダー 6"/>
          <p:cNvGraphicFramePr>
            <a:graphicFrameLocks/>
          </p:cNvGraphicFramePr>
          <p:nvPr>
            <p:extLst>
              <p:ext uri="{D42A27DB-BD31-4B8C-83A1-F6EECF244321}">
                <p14:modId xmlns:p14="http://schemas.microsoft.com/office/powerpoint/2010/main" val="3762247484"/>
              </p:ext>
            </p:extLst>
          </p:nvPr>
        </p:nvGraphicFramePr>
        <p:xfrm>
          <a:off x="-226181" y="1043703"/>
          <a:ext cx="5895975" cy="56881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9"/>
          <p:cNvGraphicFramePr>
            <a:graphicFrameLocks noGrp="1"/>
          </p:cNvGraphicFramePr>
          <p:nvPr>
            <p:extLst>
              <p:ext uri="{D42A27DB-BD31-4B8C-83A1-F6EECF244321}">
                <p14:modId xmlns:p14="http://schemas.microsoft.com/office/powerpoint/2010/main" val="1169066520"/>
              </p:ext>
            </p:extLst>
          </p:nvPr>
        </p:nvGraphicFramePr>
        <p:xfrm>
          <a:off x="4803789" y="2608430"/>
          <a:ext cx="1549676" cy="2696058"/>
        </p:xfrm>
        <a:graphic>
          <a:graphicData uri="http://schemas.openxmlformats.org/drawingml/2006/table">
            <a:tbl>
              <a:tblPr>
                <a:tableStyleId>{5C22544A-7EE6-4342-B048-85BDC9FD1C3A}</a:tableStyleId>
              </a:tblPr>
              <a:tblGrid>
                <a:gridCol w="937717"/>
                <a:gridCol w="611959"/>
              </a:tblGrid>
              <a:tr h="169759">
                <a:tc>
                  <a:txBody>
                    <a:bodyPr/>
                    <a:lstStyle/>
                    <a:p>
                      <a:pPr algn="l" rtl="0" fontAlgn="ctr"/>
                      <a:r>
                        <a:rPr lang="ja-JP" altLang="en-US" sz="1400" u="none" strike="noStrike" dirty="0">
                          <a:effectLst/>
                        </a:rPr>
                        <a:t>専門職</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10068</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dirty="0">
                          <a:effectLst/>
                        </a:rPr>
                        <a:t>事務職</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16532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販売職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16335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244324">
                <a:tc>
                  <a:txBody>
                    <a:bodyPr/>
                    <a:lstStyle/>
                    <a:p>
                      <a:pPr algn="l" rtl="0" fontAlgn="ctr"/>
                      <a:r>
                        <a:rPr lang="ja-JP" altLang="en-US" sz="1400" u="none" strike="noStrike">
                          <a:effectLst/>
                        </a:rPr>
                        <a:t>サービス職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34386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保安職</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9716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農林業</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1485</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漁業</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392</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生産工程</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61917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輸送機械</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5333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建設採掘</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11091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運搬清掃</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4777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69759">
                <a:tc>
                  <a:txBody>
                    <a:bodyPr/>
                    <a:lstStyle/>
                    <a:p>
                      <a:pPr algn="l" rtl="0" fontAlgn="ctr"/>
                      <a:r>
                        <a:rPr lang="ja-JP" altLang="en-US" sz="1400" u="none" strike="noStrike">
                          <a:effectLst/>
                        </a:rPr>
                        <a:t>その他</a:t>
                      </a:r>
                      <a:endParaRPr lang="ja-JP" alt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3218</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36950916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7267832" cy="1325563"/>
          </a:xfrm>
        </p:spPr>
        <p:style>
          <a:lnRef idx="3">
            <a:schemeClr val="lt1"/>
          </a:lnRef>
          <a:fillRef idx="1">
            <a:schemeClr val="accent5"/>
          </a:fillRef>
          <a:effectRef idx="1">
            <a:schemeClr val="accent5"/>
          </a:effectRef>
          <a:fontRef idx="minor">
            <a:schemeClr val="lt1"/>
          </a:fontRef>
        </p:style>
        <p:txBody>
          <a:bodyPr/>
          <a:lstStyle/>
          <a:p>
            <a:pPr algn="ctr"/>
            <a:r>
              <a:rPr lang="ja-JP" altLang="en-US" dirty="0" err="1" smtClean="0"/>
              <a:t>ろう</a:t>
            </a:r>
            <a:r>
              <a:rPr lang="ja-JP" altLang="en-US" dirty="0" smtClean="0"/>
              <a:t>者が抱える課題は何か</a:t>
            </a:r>
            <a:endParaRPr kumimoji="1" lang="ja-JP" altLang="en-US" dirty="0"/>
          </a:p>
        </p:txBody>
      </p:sp>
      <p:sp>
        <p:nvSpPr>
          <p:cNvPr id="3" name="コンテンツ プレースホルダ 2"/>
          <p:cNvSpPr>
            <a:spLocks noGrp="1"/>
          </p:cNvSpPr>
          <p:nvPr>
            <p:ph idx="1"/>
          </p:nvPr>
        </p:nvSpPr>
        <p:spPr>
          <a:xfrm>
            <a:off x="838200" y="1825625"/>
            <a:ext cx="10515600" cy="1812925"/>
          </a:xfrm>
        </p:spPr>
        <p:txBody>
          <a:bodyPr/>
          <a:lstStyle/>
          <a:p>
            <a:r>
              <a:rPr lang="ja-JP" altLang="en-US" dirty="0" smtClean="0"/>
              <a:t>職場での良好な人間関係が築けない</a:t>
            </a:r>
            <a:endParaRPr lang="en-US" altLang="ja-JP" dirty="0" smtClean="0"/>
          </a:p>
          <a:p>
            <a:r>
              <a:rPr lang="ja-JP" altLang="en-US" dirty="0" smtClean="0"/>
              <a:t>周囲の人と，うまくコミュニケーションがとれない</a:t>
            </a:r>
            <a:endParaRPr kumimoji="1" lang="en-US" altLang="ja-JP" dirty="0" smtClean="0"/>
          </a:p>
          <a:p>
            <a:r>
              <a:rPr lang="ja-JP" altLang="en-US" dirty="0" smtClean="0"/>
              <a:t>なかなか責任ある仕事を任せてもらえない</a:t>
            </a:r>
            <a:endParaRPr lang="en-US" altLang="ja-JP" dirty="0" smtClean="0"/>
          </a:p>
          <a:p>
            <a:endParaRPr kumimoji="1" lang="ja-JP" altLang="en-US" dirty="0"/>
          </a:p>
        </p:txBody>
      </p:sp>
      <p:sp>
        <p:nvSpPr>
          <p:cNvPr id="4" name="タイトル 1"/>
          <p:cNvSpPr txBox="1">
            <a:spLocks/>
          </p:cNvSpPr>
          <p:nvPr/>
        </p:nvSpPr>
        <p:spPr>
          <a:xfrm>
            <a:off x="4339281" y="3518887"/>
            <a:ext cx="6372225" cy="1325563"/>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solidFill>
                  <a:schemeClr val="bg1"/>
                </a:solidFill>
              </a:rPr>
              <a:t>自分の将来を考える</a:t>
            </a:r>
            <a:endParaRPr lang="ja-JP" altLang="en-US" dirty="0">
              <a:solidFill>
                <a:schemeClr val="bg1"/>
              </a:solidFill>
            </a:endParaRPr>
          </a:p>
        </p:txBody>
      </p:sp>
      <p:sp>
        <p:nvSpPr>
          <p:cNvPr id="5" name="コンテンツ プレースホルダ 2"/>
          <p:cNvSpPr txBox="1">
            <a:spLocks/>
          </p:cNvSpPr>
          <p:nvPr/>
        </p:nvSpPr>
        <p:spPr>
          <a:xfrm>
            <a:off x="4339281" y="5058891"/>
            <a:ext cx="7111691" cy="1812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今</a:t>
            </a:r>
            <a:r>
              <a:rPr lang="ja-JP" altLang="en-US" dirty="0" smtClean="0"/>
              <a:t>の自分と向き合う</a:t>
            </a:r>
            <a:endParaRPr lang="en-US" altLang="ja-JP" dirty="0" smtClean="0"/>
          </a:p>
          <a:p>
            <a:r>
              <a:rPr lang="ja-JP" altLang="en-US" dirty="0"/>
              <a:t>本当</a:t>
            </a:r>
            <a:r>
              <a:rPr lang="ja-JP" altLang="en-US" dirty="0" smtClean="0"/>
              <a:t>にやりたいことは何か自問自答する</a:t>
            </a:r>
            <a:endParaRPr lang="en-US" altLang="ja-JP" dirty="0" smtClean="0"/>
          </a:p>
          <a:p>
            <a:r>
              <a:rPr lang="ja-JP" altLang="en-US" dirty="0" smtClean="0"/>
              <a:t>将来の自分に備える</a:t>
            </a:r>
            <a:endParaRPr lang="en-US" altLang="ja-JP" dirty="0" smtClean="0"/>
          </a:p>
          <a:p>
            <a:pPr marL="0" indent="0">
              <a:buNone/>
            </a:pPr>
            <a:endParaRPr lang="ja-JP" alt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831" y="191176"/>
            <a:ext cx="10515600" cy="835134"/>
          </a:xfrm>
        </p:spPr>
        <p:txBody>
          <a:bodyPr>
            <a:normAutofit/>
          </a:bodyPr>
          <a:lstStyle/>
          <a:p>
            <a:r>
              <a:rPr kumimoji="1" lang="ja-JP" altLang="en-US" sz="3600" dirty="0" smtClean="0"/>
              <a:t>昭和</a:t>
            </a:r>
            <a:r>
              <a:rPr kumimoji="1" lang="en-US" altLang="ja-JP" sz="3600" dirty="0" smtClean="0"/>
              <a:t>25</a:t>
            </a:r>
            <a:r>
              <a:rPr kumimoji="1" lang="ja-JP" altLang="en-US" sz="3600" dirty="0" smtClean="0"/>
              <a:t>年（</a:t>
            </a:r>
            <a:r>
              <a:rPr kumimoji="1" lang="en-US" altLang="ja-JP" sz="3600" dirty="0" smtClean="0"/>
              <a:t>1950</a:t>
            </a:r>
            <a:r>
              <a:rPr kumimoji="1" lang="ja-JP" altLang="en-US" sz="3600" dirty="0" smtClean="0"/>
              <a:t>）の高等部卒業生の進路</a:t>
            </a:r>
            <a:endParaRPr kumimoji="1" lang="ja-JP" altLang="en-US" sz="36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516162685"/>
              </p:ext>
            </p:extLst>
          </p:nvPr>
        </p:nvGraphicFramePr>
        <p:xfrm>
          <a:off x="95249" y="1113283"/>
          <a:ext cx="6648451" cy="56304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2155625"/>
              </p:ext>
            </p:extLst>
          </p:nvPr>
        </p:nvGraphicFramePr>
        <p:xfrm>
          <a:off x="6263462" y="1421420"/>
          <a:ext cx="2714167" cy="2533650"/>
        </p:xfrm>
        <a:graphic>
          <a:graphicData uri="http://schemas.openxmlformats.org/drawingml/2006/table">
            <a:tbl>
              <a:tblPr>
                <a:tableStyleId>{5C22544A-7EE6-4342-B048-85BDC9FD1C3A}</a:tableStyleId>
              </a:tblPr>
              <a:tblGrid>
                <a:gridCol w="2261805"/>
                <a:gridCol w="452362"/>
              </a:tblGrid>
              <a:tr h="171450">
                <a:tc>
                  <a:txBody>
                    <a:bodyPr/>
                    <a:lstStyle/>
                    <a:p>
                      <a:pPr algn="l" fontAlgn="ctr"/>
                      <a:r>
                        <a:rPr lang="ja-JP" altLang="en-US" sz="1600" u="none" strike="noStrike" dirty="0">
                          <a:effectLst/>
                        </a:rPr>
                        <a:t>国立</a:t>
                      </a:r>
                      <a:r>
                        <a:rPr lang="ja-JP" altLang="en-US" sz="1600" u="none" strike="noStrike" dirty="0" err="1">
                          <a:effectLst/>
                        </a:rPr>
                        <a:t>ろう</a:t>
                      </a:r>
                      <a:r>
                        <a:rPr lang="ja-JP" altLang="en-US" sz="1600" u="none" strike="noStrike" dirty="0">
                          <a:effectLst/>
                        </a:rPr>
                        <a:t>教育学校専攻科</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7</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ろう学校専攻科</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57</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農業</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dirty="0">
                          <a:effectLst/>
                        </a:rPr>
                        <a:t>8</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製造業</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16</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商業</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dirty="0">
                          <a:effectLst/>
                        </a:rPr>
                        <a:t>3</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陸運業</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1</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サービス業</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9</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その他</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3</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無職</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a:effectLst/>
                        </a:rPr>
                        <a:t>31</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600" u="none" strike="noStrike">
                          <a:effectLst/>
                        </a:rPr>
                        <a:t>死亡</a:t>
                      </a: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600" u="none" strike="noStrike" dirty="0">
                          <a:effectLst/>
                        </a:rPr>
                        <a:t>3</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19355311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6386"/>
            <a:ext cx="10515600" cy="869924"/>
          </a:xfrm>
        </p:spPr>
        <p:txBody>
          <a:bodyPr>
            <a:normAutofit/>
          </a:bodyPr>
          <a:lstStyle/>
          <a:p>
            <a:r>
              <a:rPr kumimoji="1" lang="ja-JP" altLang="en-US" sz="3600" dirty="0" smtClean="0"/>
              <a:t>昭和</a:t>
            </a:r>
            <a:r>
              <a:rPr kumimoji="1" lang="en-US" altLang="ja-JP" sz="3600" dirty="0" smtClean="0"/>
              <a:t>25</a:t>
            </a:r>
            <a:r>
              <a:rPr kumimoji="1" lang="ja-JP" altLang="en-US" sz="3600" dirty="0" smtClean="0"/>
              <a:t>年の職業間における男女の差</a:t>
            </a:r>
            <a:endParaRPr kumimoji="1" lang="ja-JP" altLang="en-US" sz="3600"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569597711"/>
              </p:ext>
            </p:extLst>
          </p:nvPr>
        </p:nvGraphicFramePr>
        <p:xfrm>
          <a:off x="830056" y="1264525"/>
          <a:ext cx="10687751" cy="5367339"/>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ボックス 8"/>
          <p:cNvSpPr txBox="1"/>
          <p:nvPr/>
        </p:nvSpPr>
        <p:spPr>
          <a:xfrm>
            <a:off x="2719854" y="6581001"/>
            <a:ext cx="9472146" cy="276999"/>
          </a:xfrm>
          <a:prstGeom prst="rect">
            <a:avLst/>
          </a:prstGeom>
          <a:noFill/>
        </p:spPr>
        <p:txBody>
          <a:bodyPr wrap="square" rtlCol="0">
            <a:spAutoFit/>
          </a:bodyPr>
          <a:lstStyle/>
          <a:p>
            <a:pPr algn="ctr"/>
            <a:r>
              <a:rPr lang="ja-JP" altLang="en-US" sz="1200" dirty="0" smtClean="0"/>
              <a:t>文部科学省，学校基本調査「初等中等教育機関・専修学校・各種学校＞卒業後の状況調査＞特別支援学校（高等部）</a:t>
            </a:r>
            <a:r>
              <a:rPr lang="en-US" altLang="ja-JP" sz="1200" dirty="0" smtClean="0"/>
              <a:t>EXCEL</a:t>
            </a:r>
            <a:r>
              <a:rPr lang="ja-JP" altLang="en-US" sz="1200" dirty="0" smtClean="0"/>
              <a:t>データ」をグラフ化</a:t>
            </a:r>
            <a:endParaRPr kumimoji="1" lang="ja-JP" altLang="en-US" sz="1200" dirty="0"/>
          </a:p>
        </p:txBody>
      </p:sp>
      <p:sp>
        <p:nvSpPr>
          <p:cNvPr id="10" name="正方形/長方形 9"/>
          <p:cNvSpPr/>
          <p:nvPr/>
        </p:nvSpPr>
        <p:spPr>
          <a:xfrm>
            <a:off x="3141553" y="1793568"/>
            <a:ext cx="700216" cy="27465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026495" y="3183295"/>
            <a:ext cx="1773194" cy="137420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33721" y="2036785"/>
            <a:ext cx="2214433" cy="70788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kumimoji="1" lang="ja-JP" altLang="en-US" sz="2000" dirty="0" smtClean="0">
                <a:solidFill>
                  <a:schemeClr val="tx1"/>
                </a:solidFill>
              </a:rPr>
              <a:t>男女における</a:t>
            </a:r>
            <a:endParaRPr kumimoji="1" lang="en-US" altLang="ja-JP" sz="2000" dirty="0" smtClean="0">
              <a:solidFill>
                <a:schemeClr val="tx1"/>
              </a:solidFill>
            </a:endParaRPr>
          </a:p>
          <a:p>
            <a:pPr algn="ctr"/>
            <a:r>
              <a:rPr kumimoji="1" lang="ja-JP" altLang="en-US" sz="2000" dirty="0" smtClean="0">
                <a:solidFill>
                  <a:schemeClr val="tx1"/>
                </a:solidFill>
              </a:rPr>
              <a:t>就労の場の差</a:t>
            </a:r>
            <a:endParaRPr kumimoji="1" lang="ja-JP" altLang="en-US" sz="2000" dirty="0">
              <a:solidFill>
                <a:schemeClr val="tx1"/>
              </a:solidFill>
            </a:endParaRPr>
          </a:p>
        </p:txBody>
      </p:sp>
    </p:spTree>
    <p:extLst>
      <p:ext uri="{BB962C8B-B14F-4D97-AF65-F5344CB8AC3E}">
        <p14:creationId xmlns:p14="http://schemas.microsoft.com/office/powerpoint/2010/main" val="29328520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43360"/>
            <a:ext cx="10515600" cy="782949"/>
          </a:xfrm>
        </p:spPr>
        <p:txBody>
          <a:bodyPr>
            <a:normAutofit/>
          </a:bodyPr>
          <a:lstStyle/>
          <a:p>
            <a:r>
              <a:rPr kumimoji="1" lang="ja-JP" altLang="en-US" sz="3600" dirty="0" smtClean="0"/>
              <a:t>昭和</a:t>
            </a:r>
            <a:r>
              <a:rPr kumimoji="1" lang="en-US" altLang="ja-JP" sz="3600" dirty="0" smtClean="0"/>
              <a:t>25</a:t>
            </a:r>
            <a:r>
              <a:rPr kumimoji="1" lang="ja-JP" altLang="en-US" sz="3600" dirty="0" smtClean="0"/>
              <a:t>年（</a:t>
            </a:r>
            <a:r>
              <a:rPr kumimoji="1" lang="en-US" altLang="ja-JP" sz="3600" dirty="0" smtClean="0"/>
              <a:t>1950</a:t>
            </a:r>
            <a:r>
              <a:rPr kumimoji="1" lang="ja-JP" altLang="en-US" sz="3600" dirty="0" smtClean="0"/>
              <a:t>）と平成</a:t>
            </a:r>
            <a:r>
              <a:rPr kumimoji="1" lang="en-US" altLang="ja-JP" sz="3600" dirty="0" smtClean="0"/>
              <a:t>26</a:t>
            </a:r>
            <a:r>
              <a:rPr kumimoji="1" lang="ja-JP" altLang="en-US" sz="3600" dirty="0" smtClean="0"/>
              <a:t>年（</a:t>
            </a:r>
            <a:r>
              <a:rPr kumimoji="1" lang="en-US" altLang="ja-JP" sz="3600" dirty="0" smtClean="0"/>
              <a:t>2015</a:t>
            </a:r>
            <a:r>
              <a:rPr kumimoji="1" lang="ja-JP" altLang="en-US" sz="3600" dirty="0" smtClean="0"/>
              <a:t>）の比較</a:t>
            </a:r>
            <a:endParaRPr kumimoji="1" lang="ja-JP" altLang="en-US" sz="36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46007234"/>
              </p:ext>
            </p:extLst>
          </p:nvPr>
        </p:nvGraphicFramePr>
        <p:xfrm>
          <a:off x="0" y="1148074"/>
          <a:ext cx="6648451" cy="55608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 7"/>
          <p:cNvGraphicFramePr>
            <a:graphicFrameLocks noGrp="1"/>
          </p:cNvGraphicFramePr>
          <p:nvPr>
            <p:extLst>
              <p:ext uri="{D42A27DB-BD31-4B8C-83A1-F6EECF244321}">
                <p14:modId xmlns:p14="http://schemas.microsoft.com/office/powerpoint/2010/main" val="640656684"/>
              </p:ext>
            </p:extLst>
          </p:nvPr>
        </p:nvGraphicFramePr>
        <p:xfrm>
          <a:off x="3949459" y="3758281"/>
          <a:ext cx="1914637" cy="2442209"/>
        </p:xfrm>
        <a:graphic>
          <a:graphicData uri="http://schemas.openxmlformats.org/drawingml/2006/table">
            <a:tbl>
              <a:tblPr>
                <a:tableStyleId>{5C22544A-7EE6-4342-B048-85BDC9FD1C3A}</a:tableStyleId>
              </a:tblPr>
              <a:tblGrid>
                <a:gridCol w="1510379"/>
                <a:gridCol w="404258"/>
              </a:tblGrid>
              <a:tr h="171450">
                <a:tc>
                  <a:txBody>
                    <a:bodyPr/>
                    <a:lstStyle/>
                    <a:p>
                      <a:pPr algn="l" fontAlgn="ctr"/>
                      <a:r>
                        <a:rPr lang="ja-JP" altLang="en-US" sz="1400" u="none" strike="noStrike" dirty="0">
                          <a:effectLst/>
                        </a:rPr>
                        <a:t>国立</a:t>
                      </a:r>
                      <a:r>
                        <a:rPr lang="ja-JP" altLang="en-US" sz="1400" u="none" strike="noStrike" dirty="0" err="1">
                          <a:effectLst/>
                        </a:rPr>
                        <a:t>ろう</a:t>
                      </a:r>
                      <a:r>
                        <a:rPr lang="ja-JP" altLang="en-US" sz="1400" u="none" strike="noStrike" dirty="0">
                          <a:effectLst/>
                        </a:rPr>
                        <a:t>教育学校専攻科</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ろう学校専攻科</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57</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農業</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8</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製造業</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16</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商業</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陸運業</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サービス業</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9</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その他</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a:effectLst/>
                        </a:rPr>
                        <a:t>無職</a:t>
                      </a: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31</a:t>
                      </a:r>
                      <a:endParaRPr lang="en-US" altLang="ja-JP"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71450">
                <a:tc>
                  <a:txBody>
                    <a:bodyPr/>
                    <a:lstStyle/>
                    <a:p>
                      <a:pPr algn="l" fontAlgn="ctr"/>
                      <a:r>
                        <a:rPr lang="ja-JP" altLang="en-US" sz="1400" u="none" strike="noStrike" dirty="0">
                          <a:effectLst/>
                        </a:rPr>
                        <a:t>死亡</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3</a:t>
                      </a: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5" name="コンテンツ プレースホルダー 6"/>
          <p:cNvGraphicFramePr>
            <a:graphicFrameLocks/>
          </p:cNvGraphicFramePr>
          <p:nvPr>
            <p:extLst>
              <p:ext uri="{D42A27DB-BD31-4B8C-83A1-F6EECF244321}">
                <p14:modId xmlns:p14="http://schemas.microsoft.com/office/powerpoint/2010/main" val="994563900"/>
              </p:ext>
            </p:extLst>
          </p:nvPr>
        </p:nvGraphicFramePr>
        <p:xfrm>
          <a:off x="5921899" y="1182864"/>
          <a:ext cx="5829300" cy="56751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 2"/>
          <p:cNvGraphicFramePr>
            <a:graphicFrameLocks noGrp="1"/>
          </p:cNvGraphicFramePr>
          <p:nvPr>
            <p:extLst>
              <p:ext uri="{D42A27DB-BD31-4B8C-83A1-F6EECF244321}">
                <p14:modId xmlns:p14="http://schemas.microsoft.com/office/powerpoint/2010/main" val="2351344878"/>
              </p:ext>
            </p:extLst>
          </p:nvPr>
        </p:nvGraphicFramePr>
        <p:xfrm>
          <a:off x="9880344" y="3750717"/>
          <a:ext cx="1776652" cy="2451734"/>
        </p:xfrm>
        <a:graphic>
          <a:graphicData uri="http://schemas.openxmlformats.org/drawingml/2006/table">
            <a:tbl>
              <a:tblPr>
                <a:tableStyleId>{5C22544A-7EE6-4342-B048-85BDC9FD1C3A}</a:tableStyleId>
              </a:tblPr>
              <a:tblGrid>
                <a:gridCol w="1306893"/>
                <a:gridCol w="469759"/>
              </a:tblGrid>
              <a:tr h="171450">
                <a:tc>
                  <a:txBody>
                    <a:bodyPr/>
                    <a:lstStyle/>
                    <a:p>
                      <a:pPr algn="l" fontAlgn="ctr"/>
                      <a:r>
                        <a:rPr lang="ja-JP" altLang="en-US" sz="1400" u="none" strike="noStrike" dirty="0">
                          <a:effectLst/>
                          <a:latin typeface="+mn-ea"/>
                          <a:ea typeface="+mn-ea"/>
                        </a:rPr>
                        <a:t>大学</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177</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dirty="0">
                          <a:effectLst/>
                          <a:latin typeface="+mn-ea"/>
                          <a:ea typeface="+mn-ea"/>
                        </a:rPr>
                        <a:t>その他に進学</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ea"/>
                          <a:ea typeface="+mn-ea"/>
                        </a:rPr>
                        <a:t>25</a:t>
                      </a:r>
                      <a:endParaRPr lang="en-US" altLang="ja-JP" sz="1400" b="0" i="0" u="none" strike="noStrike" dirty="0">
                        <a:solidFill>
                          <a:srgbClr val="000000"/>
                        </a:solidFill>
                        <a:effectLst/>
                        <a:latin typeface="+mn-ea"/>
                        <a:ea typeface="+mn-ea"/>
                      </a:endParaRPr>
                    </a:p>
                  </a:txBody>
                  <a:tcPr marL="9525" marR="9525" marT="9525" marB="0" anchor="ctr"/>
                </a:tc>
              </a:tr>
              <a:tr h="171450">
                <a:tc>
                  <a:txBody>
                    <a:bodyPr/>
                    <a:lstStyle/>
                    <a:p>
                      <a:pPr algn="l" fontAlgn="ctr"/>
                      <a:r>
                        <a:rPr lang="zh-TW" altLang="en-US" sz="1400" u="none" strike="noStrike" dirty="0">
                          <a:effectLst/>
                          <a:latin typeface="ＭＳ ゴシック"/>
                          <a:ea typeface="ＭＳ ゴシック"/>
                          <a:cs typeface="ＭＳ ゴシック"/>
                        </a:rPr>
                        <a:t>専門，技術職</a:t>
                      </a:r>
                      <a:endParaRPr lang="zh-TW" altLang="en-US" sz="1400" b="0" i="0" u="none" strike="noStrike" dirty="0">
                        <a:solidFill>
                          <a:srgbClr val="000000"/>
                        </a:solidFill>
                        <a:effectLst/>
                        <a:latin typeface="ＭＳ ゴシック"/>
                        <a:ea typeface="ＭＳ ゴシック"/>
                        <a:cs typeface="ＭＳ ゴシック"/>
                      </a:endParaRPr>
                    </a:p>
                  </a:txBody>
                  <a:tcPr marL="9525" marR="9525" marT="9525" marB="0" anchor="ctr"/>
                </a:tc>
                <a:tc>
                  <a:txBody>
                    <a:bodyPr/>
                    <a:lstStyle/>
                    <a:p>
                      <a:pPr algn="r" fontAlgn="ctr"/>
                      <a:r>
                        <a:rPr lang="en-US" altLang="ja-JP" sz="1400" u="none" strike="noStrike">
                          <a:effectLst/>
                          <a:latin typeface="+mn-ea"/>
                          <a:ea typeface="+mn-ea"/>
                        </a:rPr>
                        <a:t>5</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事務</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7</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販売</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5</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サービス職業</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10</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dirty="0">
                          <a:effectLst/>
                          <a:latin typeface="+mn-ea"/>
                          <a:ea typeface="+mn-ea"/>
                        </a:rPr>
                        <a:t>農林漁業</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3</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生産工程</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97</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運搬，清掃</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8</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その他</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a:effectLst/>
                          <a:latin typeface="+mn-ea"/>
                          <a:ea typeface="+mn-ea"/>
                        </a:rPr>
                        <a:t>1</a:t>
                      </a:r>
                      <a:endParaRPr lang="en-US" altLang="ja-JP" sz="1400" b="0" i="0" u="none" strike="noStrike">
                        <a:solidFill>
                          <a:srgbClr val="000000"/>
                        </a:solidFill>
                        <a:effectLst/>
                        <a:latin typeface="+mn-ea"/>
                        <a:ea typeface="+mn-ea"/>
                      </a:endParaRPr>
                    </a:p>
                  </a:txBody>
                  <a:tcPr marL="9525" marR="9525" marT="9525" marB="0" anchor="ctr"/>
                </a:tc>
              </a:tr>
              <a:tr h="171450">
                <a:tc>
                  <a:txBody>
                    <a:bodyPr/>
                    <a:lstStyle/>
                    <a:p>
                      <a:pPr algn="l" fontAlgn="ctr"/>
                      <a:r>
                        <a:rPr lang="ja-JP" altLang="en-US" sz="1400" u="none" strike="noStrike">
                          <a:effectLst/>
                          <a:latin typeface="+mn-ea"/>
                          <a:ea typeface="+mn-ea"/>
                        </a:rPr>
                        <a:t>不明，死亡</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a:effectLst/>
                          <a:latin typeface="+mn-ea"/>
                          <a:ea typeface="+mn-ea"/>
                        </a:rPr>
                        <a:t>1</a:t>
                      </a:r>
                      <a:endParaRPr lang="en-US" altLang="ja-JP" sz="1400" b="0" i="0" u="none" strike="noStrike" dirty="0">
                        <a:solidFill>
                          <a:srgbClr val="000000"/>
                        </a:solidFill>
                        <a:effectLst/>
                        <a:latin typeface="+mn-ea"/>
                        <a:ea typeface="+mn-ea"/>
                      </a:endParaRPr>
                    </a:p>
                  </a:txBody>
                  <a:tcPr marL="9525" marR="9525" marT="9525" marB="0" anchor="ctr"/>
                </a:tc>
              </a:tr>
            </a:tbl>
          </a:graphicData>
        </a:graphic>
      </p:graphicFrame>
    </p:spTree>
    <p:extLst>
      <p:ext uri="{BB962C8B-B14F-4D97-AF65-F5344CB8AC3E}">
        <p14:creationId xmlns:p14="http://schemas.microsoft.com/office/powerpoint/2010/main" val="20715416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425" y="295545"/>
            <a:ext cx="10515600" cy="695973"/>
          </a:xfrm>
        </p:spPr>
        <p:txBody>
          <a:bodyPr>
            <a:normAutofit/>
          </a:bodyPr>
          <a:lstStyle/>
          <a:p>
            <a:r>
              <a:rPr lang="ja-JP" altLang="en-US" sz="3600" dirty="0" smtClean="0"/>
              <a:t>平成</a:t>
            </a:r>
            <a:r>
              <a:rPr lang="en-US" altLang="ja-JP" sz="3600" dirty="0" smtClean="0"/>
              <a:t>26</a:t>
            </a:r>
            <a:r>
              <a:rPr lang="ja-JP" altLang="en-US" sz="3600" dirty="0" smtClean="0"/>
              <a:t>年</a:t>
            </a:r>
            <a:r>
              <a:rPr lang="ja-JP" altLang="en-US" sz="3600" dirty="0"/>
              <a:t>の職業間における男女の差</a:t>
            </a:r>
            <a:endParaRPr kumimoji="1" lang="ja-JP" altLang="en-US" sz="36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639506700"/>
              </p:ext>
            </p:extLst>
          </p:nvPr>
        </p:nvGraphicFramePr>
        <p:xfrm>
          <a:off x="104775" y="1061098"/>
          <a:ext cx="12020550" cy="5796901"/>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1304380" y="1687320"/>
            <a:ext cx="700216" cy="361817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828596" y="6581001"/>
            <a:ext cx="9363404" cy="276999"/>
          </a:xfrm>
          <a:prstGeom prst="rect">
            <a:avLst/>
          </a:prstGeom>
          <a:noFill/>
        </p:spPr>
        <p:txBody>
          <a:bodyPr wrap="square" rtlCol="0">
            <a:spAutoFit/>
          </a:bodyPr>
          <a:lstStyle/>
          <a:p>
            <a:pPr algn="ctr"/>
            <a:r>
              <a:rPr lang="ja-JP" altLang="en-US" sz="1200" dirty="0" smtClean="0"/>
              <a:t>文部科学省，学校基本調査「初等中等教育機関・専修学校・各種学校＞卒業後の状況調査＞特別支援学校（高等部）</a:t>
            </a:r>
            <a:r>
              <a:rPr lang="en-US" altLang="ja-JP" sz="1200" dirty="0" smtClean="0"/>
              <a:t>EXCEL</a:t>
            </a:r>
            <a:r>
              <a:rPr lang="ja-JP" altLang="en-US" sz="1200" dirty="0" smtClean="0"/>
              <a:t>データ」をグラフ化</a:t>
            </a:r>
            <a:endParaRPr kumimoji="1" lang="ja-JP" altLang="en-US" sz="1200" dirty="0"/>
          </a:p>
        </p:txBody>
      </p:sp>
      <p:sp>
        <p:nvSpPr>
          <p:cNvPr id="9" name="テキスト ボックス 8"/>
          <p:cNvSpPr txBox="1"/>
          <p:nvPr/>
        </p:nvSpPr>
        <p:spPr>
          <a:xfrm>
            <a:off x="2492875" y="2122197"/>
            <a:ext cx="4866691" cy="40011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kumimoji="1" lang="ja-JP" altLang="en-US" sz="2000" dirty="0" smtClean="0">
                <a:solidFill>
                  <a:schemeClr val="tx1"/>
                </a:solidFill>
              </a:rPr>
              <a:t>男女における就労の場の差はほぼない</a:t>
            </a:r>
            <a:endParaRPr kumimoji="1" lang="ja-JP" altLang="en-US" sz="2000" dirty="0">
              <a:solidFill>
                <a:schemeClr val="tx1"/>
              </a:solidFill>
            </a:endParaRPr>
          </a:p>
        </p:txBody>
      </p:sp>
    </p:spTree>
    <p:extLst>
      <p:ext uri="{BB962C8B-B14F-4D97-AF65-F5344CB8AC3E}">
        <p14:creationId xmlns:p14="http://schemas.microsoft.com/office/powerpoint/2010/main" val="40002862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18124204"/>
              </p:ext>
            </p:extLst>
          </p:nvPr>
        </p:nvGraphicFramePr>
        <p:xfrm>
          <a:off x="-1506101" y="0"/>
          <a:ext cx="134493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79811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3238" y="312940"/>
            <a:ext cx="10515600" cy="991689"/>
          </a:xfrm>
        </p:spPr>
        <p:txBody>
          <a:bodyPr>
            <a:normAutofit/>
          </a:bodyPr>
          <a:lstStyle/>
          <a:p>
            <a:r>
              <a:rPr lang="ja-JP" altLang="en-US" dirty="0" err="1" smtClean="0"/>
              <a:t>ろう</a:t>
            </a:r>
            <a:r>
              <a:rPr kumimoji="1" lang="ja-JP" altLang="en-US" dirty="0" smtClean="0"/>
              <a:t>者を取り巻く就労環境</a:t>
            </a:r>
            <a:endParaRPr kumimoji="1" lang="ja-JP" altLang="en-US" dirty="0"/>
          </a:p>
        </p:txBody>
      </p:sp>
      <p:sp>
        <p:nvSpPr>
          <p:cNvPr id="4" name="角丸四角形 3"/>
          <p:cNvSpPr/>
          <p:nvPr/>
        </p:nvSpPr>
        <p:spPr>
          <a:xfrm>
            <a:off x="483973" y="1499286"/>
            <a:ext cx="11164330" cy="4909752"/>
          </a:xfrm>
          <a:prstGeom prst="roundRect">
            <a:avLst>
              <a:gd name="adj" fmla="val 497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838200" y="1581665"/>
            <a:ext cx="10515600" cy="4595298"/>
          </a:xfrm>
        </p:spPr>
        <p:txBody>
          <a:bodyPr>
            <a:normAutofit/>
          </a:bodyPr>
          <a:lstStyle/>
          <a:p>
            <a:pPr marL="0" indent="0">
              <a:buNone/>
            </a:pPr>
            <a:r>
              <a:rPr lang="ja-JP" altLang="en-US" dirty="0" smtClean="0">
                <a:solidFill>
                  <a:schemeClr val="bg1"/>
                </a:solidFill>
              </a:rPr>
              <a:t>今日の学習目標</a:t>
            </a:r>
            <a:endParaRPr lang="en-US" altLang="ja-JP" dirty="0" smtClean="0">
              <a:solidFill>
                <a:schemeClr val="bg1"/>
              </a:solidFill>
            </a:endParaRPr>
          </a:p>
          <a:p>
            <a:r>
              <a:rPr lang="ja-JP" altLang="en-US" dirty="0" err="1" smtClean="0"/>
              <a:t>ろう</a:t>
            </a:r>
            <a:r>
              <a:rPr lang="ja-JP" altLang="en-US" dirty="0" smtClean="0"/>
              <a:t>者の就労環境の移り変わりを知る</a:t>
            </a:r>
            <a:endParaRPr lang="en-US" altLang="ja-JP" dirty="0" smtClean="0"/>
          </a:p>
          <a:p>
            <a:pPr marL="0" indent="0">
              <a:buNone/>
            </a:pPr>
            <a:r>
              <a:rPr lang="ja-JP" altLang="en-US" dirty="0" smtClean="0"/>
              <a:t>（戦前，戦後，近年の様子の違いを理解する）</a:t>
            </a:r>
            <a:endParaRPr lang="en-US" altLang="ja-JP" dirty="0" smtClean="0"/>
          </a:p>
          <a:p>
            <a:pPr marL="0" indent="0">
              <a:buNone/>
            </a:pPr>
            <a:endParaRPr lang="en-US" altLang="ja-JP" dirty="0" smtClean="0"/>
          </a:p>
          <a:p>
            <a:r>
              <a:rPr lang="ja-JP" altLang="en-US" dirty="0" smtClean="0"/>
              <a:t>障害者の雇用に関する法律について知る</a:t>
            </a:r>
            <a:endParaRPr lang="en-US" altLang="ja-JP" dirty="0" smtClean="0"/>
          </a:p>
          <a:p>
            <a:endParaRPr lang="en-US" altLang="ja-JP" dirty="0" smtClean="0"/>
          </a:p>
          <a:p>
            <a:r>
              <a:rPr lang="ja-JP" altLang="en-US" dirty="0"/>
              <a:t>昔と今の就労環境を比べる</a:t>
            </a:r>
            <a:endParaRPr lang="en-US" altLang="ja-JP" dirty="0"/>
          </a:p>
          <a:p>
            <a:endParaRPr lang="en-US" altLang="ja-JP" dirty="0"/>
          </a:p>
          <a:p>
            <a:r>
              <a:rPr lang="ja-JP" altLang="en-US" dirty="0" smtClean="0"/>
              <a:t>自分の将来について考える</a:t>
            </a:r>
            <a:endParaRPr lang="en-US" altLang="ja-JP" dirty="0" smtClean="0"/>
          </a:p>
        </p:txBody>
      </p:sp>
    </p:spTree>
    <p:extLst>
      <p:ext uri="{BB962C8B-B14F-4D97-AF65-F5344CB8AC3E}">
        <p14:creationId xmlns:p14="http://schemas.microsoft.com/office/powerpoint/2010/main" val="270920916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17415" y="17237"/>
            <a:ext cx="5506737" cy="6840763"/>
          </a:xfrm>
          <a:prstGeom prst="rect">
            <a:avLst/>
          </a:prstGeom>
        </p:spPr>
      </p:pic>
      <p:sp>
        <p:nvSpPr>
          <p:cNvPr id="5" name="テキスト ボックス 4"/>
          <p:cNvSpPr txBox="1"/>
          <p:nvPr/>
        </p:nvSpPr>
        <p:spPr>
          <a:xfrm>
            <a:off x="6235700" y="6255871"/>
            <a:ext cx="5956300" cy="523220"/>
          </a:xfrm>
          <a:prstGeom prst="rect">
            <a:avLst/>
          </a:prstGeom>
          <a:noFill/>
        </p:spPr>
        <p:txBody>
          <a:bodyPr wrap="square" rtlCol="0">
            <a:spAutoFit/>
          </a:bodyPr>
          <a:lstStyle/>
          <a:p>
            <a:r>
              <a:rPr lang="ja-JP" altLang="en-US" sz="1400" dirty="0" smtClean="0"/>
              <a:t>日本</a:t>
            </a:r>
            <a:r>
              <a:rPr lang="ja-JP" altLang="en-US" sz="1400" dirty="0"/>
              <a:t>学生支援</a:t>
            </a:r>
            <a:r>
              <a:rPr lang="ja-JP" altLang="en-US" sz="1400" dirty="0" smtClean="0"/>
              <a:t>機構（２０１５）</a:t>
            </a:r>
            <a:r>
              <a:rPr kumimoji="1" lang="ja-JP" altLang="en-US" sz="1400" dirty="0" smtClean="0"/>
              <a:t>大学，短期大学及び高等専門学校における障害のある学生の修学支援に関する実態調査分析報告書より抜粋</a:t>
            </a:r>
            <a:endParaRPr kumimoji="1" lang="ja-JP" altLang="en-US" sz="1400" dirty="0"/>
          </a:p>
        </p:txBody>
      </p:sp>
      <p:sp>
        <p:nvSpPr>
          <p:cNvPr id="6" name="コンテンツ プレースホルダー 2"/>
          <p:cNvSpPr txBox="1">
            <a:spLocks/>
          </p:cNvSpPr>
          <p:nvPr/>
        </p:nvSpPr>
        <p:spPr>
          <a:xfrm>
            <a:off x="6030098" y="2287020"/>
            <a:ext cx="4819734" cy="1714274"/>
          </a:xfrm>
          <a:prstGeom prst="rect">
            <a:avLst/>
          </a:prstGeom>
          <a:ln w="38100"/>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dirty="0" smtClean="0"/>
              <a:t>就職者数は年々増えている</a:t>
            </a:r>
            <a:endParaRPr lang="en-US" altLang="ja-JP" dirty="0" smtClean="0"/>
          </a:p>
          <a:p>
            <a:pPr marL="0" indent="0" algn="ctr">
              <a:buFont typeface="Arial" panose="020B0604020202020204" pitchFamily="34" charset="0"/>
              <a:buNone/>
            </a:pPr>
            <a:r>
              <a:rPr lang="ja-JP" altLang="en-US" dirty="0" smtClean="0"/>
              <a:t>雇用率が上がったこともあり</a:t>
            </a:r>
            <a:endParaRPr lang="en-US" altLang="ja-JP" dirty="0" smtClean="0"/>
          </a:p>
          <a:p>
            <a:pPr marL="0" indent="0" algn="ctr">
              <a:buFont typeface="Arial" panose="020B0604020202020204" pitchFamily="34" charset="0"/>
              <a:buNone/>
            </a:pPr>
            <a:r>
              <a:rPr lang="ja-JP" altLang="en-US" dirty="0" smtClean="0">
                <a:solidFill>
                  <a:srgbClr val="FF0000"/>
                </a:solidFill>
              </a:rPr>
              <a:t>今後，更なる雇用が見込める</a:t>
            </a:r>
            <a:endParaRPr lang="ja-JP" altLang="en-US" dirty="0">
              <a:solidFill>
                <a:srgbClr val="FF0000"/>
              </a:solidFill>
            </a:endParaRPr>
          </a:p>
        </p:txBody>
      </p:sp>
    </p:spTree>
    <p:extLst>
      <p:ext uri="{BB962C8B-B14F-4D97-AF65-F5344CB8AC3E}">
        <p14:creationId xmlns:p14="http://schemas.microsoft.com/office/powerpoint/2010/main" val="13650035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4621" y="278150"/>
            <a:ext cx="10515600" cy="695973"/>
          </a:xfrm>
        </p:spPr>
        <p:txBody>
          <a:bodyPr>
            <a:normAutofit/>
          </a:bodyPr>
          <a:lstStyle/>
          <a:p>
            <a:r>
              <a:rPr kumimoji="1" lang="ja-JP" altLang="en-US" sz="3600" dirty="0" smtClean="0"/>
              <a:t>聾学校卒業者の進路状況</a:t>
            </a:r>
            <a:endParaRPr kumimoji="1" lang="ja-JP" altLang="en-US" sz="3600" dirty="0"/>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1939368928"/>
              </p:ext>
            </p:extLst>
          </p:nvPr>
        </p:nvGraphicFramePr>
        <p:xfrm>
          <a:off x="-283600" y="1067609"/>
          <a:ext cx="6972301" cy="5376863"/>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13"/>
          <p:cNvSpPr txBox="1"/>
          <p:nvPr/>
        </p:nvSpPr>
        <p:spPr>
          <a:xfrm>
            <a:off x="1182099" y="6255424"/>
            <a:ext cx="4733925" cy="369332"/>
          </a:xfrm>
          <a:prstGeom prst="rect">
            <a:avLst/>
          </a:prstGeom>
          <a:noFill/>
        </p:spPr>
        <p:txBody>
          <a:bodyPr wrap="square" rtlCol="0">
            <a:spAutoFit/>
          </a:bodyPr>
          <a:lstStyle/>
          <a:p>
            <a:r>
              <a:rPr kumimoji="1" lang="ja-JP" altLang="en-US" dirty="0" smtClean="0"/>
              <a:t>横浜市立</a:t>
            </a:r>
            <a:r>
              <a:rPr kumimoji="1" lang="ja-JP" altLang="en-US" dirty="0" err="1" smtClean="0"/>
              <a:t>ろう</a:t>
            </a:r>
            <a:r>
              <a:rPr kumimoji="1" lang="ja-JP" altLang="en-US" dirty="0" smtClean="0"/>
              <a:t>特別支援学校平成</a:t>
            </a:r>
            <a:r>
              <a:rPr kumimoji="1" lang="en-US" altLang="ja-JP" dirty="0" smtClean="0"/>
              <a:t>15</a:t>
            </a:r>
            <a:r>
              <a:rPr kumimoji="1" lang="ja-JP" altLang="en-US" dirty="0" smtClean="0"/>
              <a:t>年～</a:t>
            </a:r>
            <a:r>
              <a:rPr kumimoji="1" lang="en-US" altLang="ja-JP" dirty="0" smtClean="0"/>
              <a:t>26</a:t>
            </a:r>
            <a:r>
              <a:rPr kumimoji="1" lang="ja-JP" altLang="en-US" dirty="0" smtClean="0"/>
              <a:t>年</a:t>
            </a:r>
            <a:endParaRPr kumimoji="1" lang="ja-JP" altLang="en-US" dirty="0"/>
          </a:p>
        </p:txBody>
      </p:sp>
      <p:grpSp>
        <p:nvGrpSpPr>
          <p:cNvPr id="16" name="グループ化 15"/>
          <p:cNvGrpSpPr/>
          <p:nvPr/>
        </p:nvGrpSpPr>
        <p:grpSpPr>
          <a:xfrm>
            <a:off x="5105399" y="1062847"/>
            <a:ext cx="7562851" cy="5551309"/>
            <a:chOff x="5105399" y="1062847"/>
            <a:chExt cx="7562851" cy="5551309"/>
          </a:xfrm>
        </p:grpSpPr>
        <p:graphicFrame>
          <p:nvGraphicFramePr>
            <p:cNvPr id="13" name="コンテンツ プレースホルダー 7"/>
            <p:cNvGraphicFramePr>
              <a:graphicFrameLocks/>
            </p:cNvGraphicFramePr>
            <p:nvPr>
              <p:extLst>
                <p:ext uri="{D42A27DB-BD31-4B8C-83A1-F6EECF244321}">
                  <p14:modId xmlns:p14="http://schemas.microsoft.com/office/powerpoint/2010/main" val="3894436441"/>
                </p:ext>
              </p:extLst>
            </p:nvPr>
          </p:nvGraphicFramePr>
          <p:xfrm>
            <a:off x="5105399" y="1062847"/>
            <a:ext cx="7562851" cy="5510212"/>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7474322" y="6244824"/>
              <a:ext cx="3643321" cy="369332"/>
            </a:xfrm>
            <a:prstGeom prst="rect">
              <a:avLst/>
            </a:prstGeom>
            <a:noFill/>
          </p:spPr>
          <p:txBody>
            <a:bodyPr wrap="square" rtlCol="0">
              <a:spAutoFit/>
            </a:bodyPr>
            <a:lstStyle/>
            <a:p>
              <a:r>
                <a:rPr kumimoji="1" lang="ja-JP" altLang="en-US" dirty="0" smtClean="0"/>
                <a:t>北海道高等聾学校平成</a:t>
              </a:r>
              <a:r>
                <a:rPr kumimoji="1" lang="en-US" altLang="ja-JP" dirty="0" smtClean="0"/>
                <a:t>20</a:t>
              </a:r>
              <a:r>
                <a:rPr kumimoji="1" lang="ja-JP" altLang="en-US" dirty="0" smtClean="0"/>
                <a:t>年～</a:t>
              </a:r>
              <a:r>
                <a:rPr kumimoji="1" lang="en-US" altLang="ja-JP" dirty="0" smtClean="0"/>
                <a:t>24</a:t>
              </a:r>
              <a:r>
                <a:rPr kumimoji="1" lang="ja-JP" altLang="en-US" dirty="0" smtClean="0"/>
                <a:t>年</a:t>
              </a:r>
              <a:endParaRPr kumimoji="1" lang="ja-JP" altLang="en-US" dirty="0"/>
            </a:p>
          </p:txBody>
        </p:sp>
      </p:grpSp>
    </p:spTree>
    <p:extLst>
      <p:ext uri="{BB962C8B-B14F-4D97-AF65-F5344CB8AC3E}">
        <p14:creationId xmlns:p14="http://schemas.microsoft.com/office/powerpoint/2010/main" val="7217499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
        <p:nvSpPr>
          <p:cNvPr id="6" name="ドーナツ 5"/>
          <p:cNvSpPr/>
          <p:nvPr/>
        </p:nvSpPr>
        <p:spPr>
          <a:xfrm>
            <a:off x="6410452" y="2255045"/>
            <a:ext cx="2195385" cy="1611312"/>
          </a:xfrm>
          <a:prstGeom prst="donut">
            <a:avLst>
              <a:gd name="adj" fmla="val 613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2" name="グループ化 1"/>
          <p:cNvGrpSpPr/>
          <p:nvPr/>
        </p:nvGrpSpPr>
        <p:grpSpPr>
          <a:xfrm>
            <a:off x="3779107" y="2244608"/>
            <a:ext cx="2764568" cy="1756686"/>
            <a:chOff x="3779107" y="2244608"/>
            <a:chExt cx="2764568" cy="1756686"/>
          </a:xfrm>
        </p:grpSpPr>
        <p:sp>
          <p:nvSpPr>
            <p:cNvPr id="5" name="ドーナツ 4"/>
            <p:cNvSpPr/>
            <p:nvPr/>
          </p:nvSpPr>
          <p:spPr>
            <a:xfrm>
              <a:off x="4348290" y="2389982"/>
              <a:ext cx="2195385" cy="1611312"/>
            </a:xfrm>
            <a:prstGeom prst="donut">
              <a:avLst>
                <a:gd name="adj" fmla="val 613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3779107" y="2244608"/>
              <a:ext cx="12192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kumimoji="1" lang="en-US" altLang="ja-JP" dirty="0" smtClean="0"/>
                <a:t>POINT</a:t>
              </a:r>
              <a:r>
                <a:rPr kumimoji="1" lang="ja-JP" altLang="en-US" dirty="0" smtClean="0"/>
                <a:t>１</a:t>
              </a:r>
              <a:endParaRPr kumimoji="1" lang="ja-JP" altLang="en-US" dirty="0"/>
            </a:p>
          </p:txBody>
        </p:sp>
      </p:grpSp>
      <p:sp>
        <p:nvSpPr>
          <p:cNvPr id="8" name="テキスト ボックス 7"/>
          <p:cNvSpPr txBox="1"/>
          <p:nvPr/>
        </p:nvSpPr>
        <p:spPr>
          <a:xfrm>
            <a:off x="6103207" y="2205316"/>
            <a:ext cx="12192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kumimoji="1" lang="en-US" altLang="ja-JP" dirty="0" smtClean="0"/>
              <a:t>POINT</a:t>
            </a:r>
            <a:r>
              <a:rPr lang="ja-JP" altLang="en-US" dirty="0"/>
              <a:t>２</a:t>
            </a:r>
            <a:endParaRPr kumimoji="1" lang="ja-JP" altLang="en-US" dirty="0"/>
          </a:p>
        </p:txBody>
      </p:sp>
      <p:sp>
        <p:nvSpPr>
          <p:cNvPr id="10" name="タイトル 1"/>
          <p:cNvSpPr txBox="1">
            <a:spLocks/>
          </p:cNvSpPr>
          <p:nvPr/>
        </p:nvSpPr>
        <p:spPr>
          <a:xfrm>
            <a:off x="759937" y="150847"/>
            <a:ext cx="10515600" cy="861616"/>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smtClean="0"/>
              <a:t>聾学校高等部では</a:t>
            </a:r>
            <a:r>
              <a:rPr lang="ja-JP" altLang="en-US" sz="2000" dirty="0" smtClean="0"/>
              <a:t>（共通して見られる傾向）</a:t>
            </a:r>
            <a:endParaRPr lang="ja-JP" altLang="en-US" sz="2000" dirty="0"/>
          </a:p>
        </p:txBody>
      </p:sp>
    </p:spTree>
    <p:extLst>
      <p:ext uri="{BB962C8B-B14F-4D97-AF65-F5344CB8AC3E}">
        <p14:creationId xmlns:p14="http://schemas.microsoft.com/office/powerpoint/2010/main" val="27690955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628" y="173780"/>
            <a:ext cx="10515600" cy="695973"/>
          </a:xfrm>
        </p:spPr>
        <p:txBody>
          <a:bodyPr/>
          <a:lstStyle/>
          <a:p>
            <a:r>
              <a:rPr kumimoji="1" lang="ja-JP" altLang="en-US" dirty="0" smtClean="0"/>
              <a:t>平成</a:t>
            </a:r>
            <a:r>
              <a:rPr kumimoji="1" lang="en-US" altLang="ja-JP" dirty="0" smtClean="0"/>
              <a:t>14</a:t>
            </a:r>
            <a:r>
              <a:rPr kumimoji="1" lang="ja-JP" altLang="en-US" dirty="0" smtClean="0"/>
              <a:t>年と平成</a:t>
            </a:r>
            <a:r>
              <a:rPr kumimoji="1" lang="en-US" altLang="ja-JP" dirty="0" smtClean="0"/>
              <a:t>26</a:t>
            </a:r>
            <a:r>
              <a:rPr kumimoji="1" lang="ja-JP" altLang="en-US" dirty="0" smtClean="0"/>
              <a:t>年の比較</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1994566"/>
              </p:ext>
            </p:extLst>
          </p:nvPr>
        </p:nvGraphicFramePr>
        <p:xfrm>
          <a:off x="-278376" y="1026308"/>
          <a:ext cx="6212451" cy="51316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コンテンツ プレースホルダー 6"/>
          <p:cNvGraphicFramePr>
            <a:graphicFrameLocks/>
          </p:cNvGraphicFramePr>
          <p:nvPr>
            <p:extLst>
              <p:ext uri="{D42A27DB-BD31-4B8C-83A1-F6EECF244321}">
                <p14:modId xmlns:p14="http://schemas.microsoft.com/office/powerpoint/2010/main" val="944032912"/>
              </p:ext>
            </p:extLst>
          </p:nvPr>
        </p:nvGraphicFramePr>
        <p:xfrm>
          <a:off x="5924549" y="1026308"/>
          <a:ext cx="5836837" cy="52684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129241013"/>
              </p:ext>
            </p:extLst>
          </p:nvPr>
        </p:nvGraphicFramePr>
        <p:xfrm>
          <a:off x="3966858" y="3009346"/>
          <a:ext cx="1739852" cy="1769025"/>
        </p:xfrm>
        <a:graphic>
          <a:graphicData uri="http://schemas.openxmlformats.org/drawingml/2006/table">
            <a:tbl>
              <a:tblPr>
                <a:tableStyleId>{5C22544A-7EE6-4342-B048-85BDC9FD1C3A}</a:tableStyleId>
              </a:tblPr>
              <a:tblGrid>
                <a:gridCol w="1113504"/>
                <a:gridCol w="626348"/>
              </a:tblGrid>
              <a:tr h="353805">
                <a:tc>
                  <a:txBody>
                    <a:bodyPr/>
                    <a:lstStyle/>
                    <a:p>
                      <a:pPr algn="l" fontAlgn="ctr"/>
                      <a:r>
                        <a:rPr lang="ja-JP" altLang="en-US" sz="1800" u="none" strike="noStrike" dirty="0">
                          <a:effectLst/>
                        </a:rPr>
                        <a:t>大学</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235</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53805">
                <a:tc>
                  <a:txBody>
                    <a:bodyPr/>
                    <a:lstStyle/>
                    <a:p>
                      <a:pPr algn="l" fontAlgn="ctr"/>
                      <a:r>
                        <a:rPr lang="ja-JP" altLang="en-US" sz="1800" u="none" strike="noStrike">
                          <a:effectLst/>
                        </a:rPr>
                        <a:t>専修学校</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20</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53805">
                <a:tc>
                  <a:txBody>
                    <a:bodyPr/>
                    <a:lstStyle/>
                    <a:p>
                      <a:pPr algn="l" fontAlgn="ctr"/>
                      <a:r>
                        <a:rPr lang="ja-JP" altLang="en-US" sz="1800" u="none" strike="noStrike">
                          <a:effectLst/>
                        </a:rPr>
                        <a:t>能開</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49</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53805">
                <a:tc>
                  <a:txBody>
                    <a:bodyPr/>
                    <a:lstStyle/>
                    <a:p>
                      <a:pPr algn="l" fontAlgn="ctr"/>
                      <a:r>
                        <a:rPr lang="ja-JP" altLang="en-US" sz="1800" u="none" strike="noStrike">
                          <a:effectLst/>
                        </a:rPr>
                        <a:t>就職</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152</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53805">
                <a:tc>
                  <a:txBody>
                    <a:bodyPr/>
                    <a:lstStyle/>
                    <a:p>
                      <a:pPr algn="l" fontAlgn="ctr"/>
                      <a:r>
                        <a:rPr lang="ja-JP" altLang="en-US" sz="1800" u="none" strike="noStrike" dirty="0">
                          <a:effectLst/>
                        </a:rPr>
                        <a:t>その他</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63</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768259927"/>
              </p:ext>
            </p:extLst>
          </p:nvPr>
        </p:nvGraphicFramePr>
        <p:xfrm>
          <a:off x="9802105" y="3011005"/>
          <a:ext cx="1785296" cy="1842215"/>
        </p:xfrm>
        <a:graphic>
          <a:graphicData uri="http://schemas.openxmlformats.org/drawingml/2006/table">
            <a:tbl>
              <a:tblPr>
                <a:tableStyleId>{5C22544A-7EE6-4342-B048-85BDC9FD1C3A}</a:tableStyleId>
              </a:tblPr>
              <a:tblGrid>
                <a:gridCol w="1124154"/>
                <a:gridCol w="661142"/>
              </a:tblGrid>
              <a:tr h="368443">
                <a:tc>
                  <a:txBody>
                    <a:bodyPr/>
                    <a:lstStyle/>
                    <a:p>
                      <a:pPr algn="l" fontAlgn="ctr"/>
                      <a:r>
                        <a:rPr lang="ja-JP" altLang="en-US" sz="1800" u="none" strike="noStrike" dirty="0">
                          <a:effectLst/>
                        </a:rPr>
                        <a:t>大学</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177</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68443">
                <a:tc>
                  <a:txBody>
                    <a:bodyPr/>
                    <a:lstStyle/>
                    <a:p>
                      <a:pPr algn="l" fontAlgn="ctr"/>
                      <a:r>
                        <a:rPr lang="ja-JP" altLang="en-US" sz="1800" u="none" strike="noStrike">
                          <a:effectLst/>
                        </a:rPr>
                        <a:t>専修学校</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10</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68443">
                <a:tc>
                  <a:txBody>
                    <a:bodyPr/>
                    <a:lstStyle/>
                    <a:p>
                      <a:pPr algn="l" fontAlgn="ctr"/>
                      <a:r>
                        <a:rPr lang="ja-JP" altLang="en-US" sz="1800" u="none" strike="noStrike">
                          <a:effectLst/>
                        </a:rPr>
                        <a:t>能開</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15</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68443">
                <a:tc>
                  <a:txBody>
                    <a:bodyPr/>
                    <a:lstStyle/>
                    <a:p>
                      <a:pPr algn="l" fontAlgn="ctr"/>
                      <a:r>
                        <a:rPr lang="ja-JP" altLang="en-US" sz="1800" u="none" strike="noStrike">
                          <a:effectLst/>
                        </a:rPr>
                        <a:t>就職</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159</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68443">
                <a:tc>
                  <a:txBody>
                    <a:bodyPr/>
                    <a:lstStyle/>
                    <a:p>
                      <a:pPr algn="l" fontAlgn="ctr"/>
                      <a:r>
                        <a:rPr lang="ja-JP" altLang="en-US" sz="1800" u="none" strike="noStrike">
                          <a:effectLst/>
                        </a:rPr>
                        <a:t>その他</a:t>
                      </a: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800" u="none" strike="noStrike" dirty="0" smtClean="0">
                          <a:effectLst/>
                        </a:rPr>
                        <a:t>78</a:t>
                      </a:r>
                      <a:r>
                        <a:rPr lang="ja-JP" altLang="en-US" sz="1800" u="none" strike="noStrike" dirty="0" smtClean="0">
                          <a:effectLst/>
                        </a:rPr>
                        <a:t>人</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13" name="テキスト ボックス 12"/>
          <p:cNvSpPr txBox="1"/>
          <p:nvPr/>
        </p:nvSpPr>
        <p:spPr>
          <a:xfrm>
            <a:off x="703134" y="6426835"/>
            <a:ext cx="10785732" cy="307777"/>
          </a:xfrm>
          <a:prstGeom prst="rect">
            <a:avLst/>
          </a:prstGeom>
          <a:noFill/>
        </p:spPr>
        <p:txBody>
          <a:bodyPr wrap="square" rtlCol="0">
            <a:spAutoFit/>
          </a:bodyPr>
          <a:lstStyle/>
          <a:p>
            <a:pPr algn="ctr"/>
            <a:r>
              <a:rPr lang="ja-JP" altLang="en-US" sz="1400" dirty="0" smtClean="0"/>
              <a:t>文部科学省，学校基本調査「初等中等教育機関・専修学校・各種学校＞卒業後の状況調査＞特別支援学校（高等部）</a:t>
            </a:r>
            <a:r>
              <a:rPr lang="en-US" altLang="ja-JP" sz="1400" dirty="0" smtClean="0"/>
              <a:t>EXCEL</a:t>
            </a:r>
            <a:r>
              <a:rPr lang="ja-JP" altLang="en-US" sz="1400" dirty="0" smtClean="0"/>
              <a:t>データ」をグラフ化</a:t>
            </a:r>
            <a:endParaRPr kumimoji="1" lang="ja-JP" altLang="en-US" sz="1400" dirty="0"/>
          </a:p>
        </p:txBody>
      </p:sp>
    </p:spTree>
    <p:extLst>
      <p:ext uri="{BB962C8B-B14F-4D97-AF65-F5344CB8AC3E}">
        <p14:creationId xmlns:p14="http://schemas.microsoft.com/office/powerpoint/2010/main" val="1185528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type="title"/>
          </p:nvPr>
        </p:nvSpPr>
        <p:spPr>
          <a:xfrm>
            <a:off x="1141878" y="2297928"/>
            <a:ext cx="10515600" cy="1325563"/>
          </a:xfrm>
        </p:spPr>
        <p:txBody>
          <a:bodyPr>
            <a:normAutofit fontScale="90000"/>
          </a:bodyPr>
          <a:lstStyle/>
          <a:p>
            <a:r>
              <a:rPr lang="ja-JP" altLang="en-US" sz="3200" dirty="0" smtClean="0"/>
              <a:t>作成</a:t>
            </a:r>
            <a:r>
              <a:rPr kumimoji="1" lang="ja-JP" altLang="en-US" sz="3200" dirty="0" smtClean="0"/>
              <a:t>：</a:t>
            </a:r>
            <a:r>
              <a:rPr kumimoji="1" lang="ja-JP" altLang="en-US" sz="3200" dirty="0" smtClean="0"/>
              <a:t>宮町　悦信（</a:t>
            </a:r>
            <a:r>
              <a:rPr kumimoji="1" lang="en-US" altLang="ja-JP" sz="3200" dirty="0" smtClean="0"/>
              <a:t>2015</a:t>
            </a:r>
            <a:r>
              <a:rPr kumimoji="1" lang="ja-JP" altLang="en-US" sz="3200" dirty="0" smtClean="0"/>
              <a:t>年</a:t>
            </a:r>
            <a:r>
              <a:rPr kumimoji="1" lang="ja-JP" altLang="en-US" sz="3200" dirty="0" smtClean="0"/>
              <a:t>）</a:t>
            </a:r>
            <a:r>
              <a:rPr kumimoji="1" lang="en-US" altLang="ja-JP" sz="3200" dirty="0" smtClean="0"/>
              <a:t/>
            </a:r>
            <a:br>
              <a:rPr kumimoji="1" lang="en-US" altLang="ja-JP" sz="3200" dirty="0" smtClean="0"/>
            </a:br>
            <a:endParaRPr kumimoji="1" lang="en-US" altLang="ja-JP" sz="3200" dirty="0" smtClean="0"/>
          </a:p>
          <a:p>
            <a:r>
              <a:rPr lang="ja-JP" altLang="en-US" sz="3200" dirty="0" smtClean="0"/>
              <a:t>編集</a:t>
            </a:r>
            <a:r>
              <a:rPr lang="ja-JP" altLang="en-US" sz="3200" dirty="0" smtClean="0"/>
              <a:t>：</a:t>
            </a:r>
            <a:r>
              <a:rPr lang="ja-JP" altLang="en-US" sz="3200" dirty="0" smtClean="0"/>
              <a:t>筑波技術大学</a:t>
            </a:r>
            <a:r>
              <a:rPr lang="ja-JP" altLang="en-US" sz="3200" dirty="0" smtClean="0"/>
              <a:t>ろう</a:t>
            </a:r>
            <a:r>
              <a:rPr lang="ja-JP" altLang="en-US" sz="3200" dirty="0" smtClean="0"/>
              <a:t>者学教育コンテンツ開発取組担当</a:t>
            </a:r>
            <a:endParaRPr kumimoji="1" lang="ja-JP" altLang="en-US" sz="3200" dirty="0"/>
          </a:p>
        </p:txBody>
      </p:sp>
    </p:spTree>
    <p:extLst>
      <p:ext uri="{BB962C8B-B14F-4D97-AF65-F5344CB8AC3E}">
        <p14:creationId xmlns:p14="http://schemas.microsoft.com/office/powerpoint/2010/main" val="3203776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64059" y="1755441"/>
            <a:ext cx="1262449" cy="56017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戦前のろう者と就労</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働き口</a:t>
            </a:r>
            <a:endParaRPr kumimoji="1" lang="en-US" altLang="ja-JP" dirty="0" smtClean="0"/>
          </a:p>
          <a:p>
            <a:pPr marL="0" indent="0">
              <a:buNone/>
            </a:pPr>
            <a:r>
              <a:rPr kumimoji="1" lang="ja-JP" altLang="en-US" dirty="0" smtClean="0"/>
              <a:t>農業や漁業，家事手伝い</a:t>
            </a:r>
            <a:endParaRPr kumimoji="1" lang="en-US" altLang="ja-JP" dirty="0" smtClean="0"/>
          </a:p>
          <a:p>
            <a:pPr marL="0" indent="0">
              <a:buNone/>
            </a:pPr>
            <a:r>
              <a:rPr lang="ja-JP" altLang="en-US" dirty="0" smtClean="0"/>
              <a:t>畳職人，下駄職人，被服関係の仕事</a:t>
            </a:r>
            <a:endParaRPr lang="en-US" altLang="ja-JP" dirty="0" smtClean="0"/>
          </a:p>
          <a:p>
            <a:pPr marL="0" indent="0">
              <a:buNone/>
            </a:pPr>
            <a:endParaRPr kumimoji="1" lang="en-US" altLang="ja-JP" dirty="0"/>
          </a:p>
          <a:p>
            <a:pPr marL="0" indent="0">
              <a:buNone/>
            </a:pPr>
            <a:endParaRPr kumimoji="1" lang="ja-JP" altLang="en-US" dirty="0"/>
          </a:p>
        </p:txBody>
      </p:sp>
      <p:sp>
        <p:nvSpPr>
          <p:cNvPr id="6" name="テキスト ボックス 5"/>
          <p:cNvSpPr txBox="1"/>
          <p:nvPr/>
        </p:nvSpPr>
        <p:spPr>
          <a:xfrm>
            <a:off x="2026507" y="3635290"/>
            <a:ext cx="7652951"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800" dirty="0"/>
              <a:t>⇒収入が低いため，家族と同居＝</a:t>
            </a:r>
            <a:r>
              <a:rPr lang="ja-JP" altLang="en-US" sz="2800" dirty="0">
                <a:solidFill>
                  <a:srgbClr val="FF0000"/>
                </a:solidFill>
              </a:rPr>
              <a:t>自立</a:t>
            </a:r>
            <a:r>
              <a:rPr lang="ja-JP" altLang="en-US" sz="2800" dirty="0" smtClean="0">
                <a:solidFill>
                  <a:srgbClr val="FF0000"/>
                </a:solidFill>
              </a:rPr>
              <a:t>できない</a:t>
            </a:r>
            <a:endParaRPr kumimoji="1" lang="ja-JP" altLang="en-US" dirty="0">
              <a:solidFill>
                <a:srgbClr val="FF0000"/>
              </a:solidFill>
            </a:endParaRPr>
          </a:p>
        </p:txBody>
      </p:sp>
      <p:grpSp>
        <p:nvGrpSpPr>
          <p:cNvPr id="9" name="グループ化 8"/>
          <p:cNvGrpSpPr/>
          <p:nvPr/>
        </p:nvGrpSpPr>
        <p:grpSpPr>
          <a:xfrm>
            <a:off x="2026507" y="4488800"/>
            <a:ext cx="7652951" cy="1530704"/>
            <a:chOff x="838199" y="4068669"/>
            <a:chExt cx="7652951" cy="1530704"/>
          </a:xfrm>
        </p:grpSpPr>
        <p:sp>
          <p:nvSpPr>
            <p:cNvPr id="7" name="下矢印 6"/>
            <p:cNvSpPr/>
            <p:nvPr/>
          </p:nvSpPr>
          <p:spPr>
            <a:xfrm>
              <a:off x="905132" y="4068669"/>
              <a:ext cx="650789" cy="59312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38199" y="4799154"/>
              <a:ext cx="7652951" cy="80021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800" dirty="0" smtClean="0"/>
                <a:t>積極的な職業教育開始⇒「手に職」</a:t>
              </a:r>
              <a:endParaRPr lang="en-US" altLang="ja-JP" sz="2800" dirty="0" smtClean="0"/>
            </a:p>
            <a:p>
              <a:r>
                <a:rPr kumimoji="1" lang="ja-JP" altLang="en-US" dirty="0" smtClean="0">
                  <a:solidFill>
                    <a:srgbClr val="FF0000"/>
                  </a:solidFill>
                </a:rPr>
                <a:t>　　　　　　　　　　　　　　　　　　　　　　　　　　図画，裁縫，木工，印刷技術等</a:t>
              </a:r>
              <a:endParaRPr kumimoji="1" lang="ja-JP" altLang="en-US" dirty="0">
                <a:solidFill>
                  <a:srgbClr val="FF0000"/>
                </a:solidFill>
              </a:endParaRPr>
            </a:p>
          </p:txBody>
        </p:sp>
      </p:grpSp>
      <p:sp>
        <p:nvSpPr>
          <p:cNvPr id="10" name="角丸四角形 9"/>
          <p:cNvSpPr/>
          <p:nvPr/>
        </p:nvSpPr>
        <p:spPr>
          <a:xfrm>
            <a:off x="9870986" y="3281525"/>
            <a:ext cx="1993557" cy="29656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10133567" y="3570588"/>
            <a:ext cx="2168611" cy="2634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solidFill>
                  <a:schemeClr val="bg1"/>
                </a:solidFill>
              </a:rPr>
              <a:t>普通科</a:t>
            </a:r>
            <a:endParaRPr lang="en-US" altLang="ja-JP" dirty="0" smtClean="0">
              <a:solidFill>
                <a:schemeClr val="bg1"/>
              </a:solidFill>
            </a:endParaRPr>
          </a:p>
          <a:p>
            <a:r>
              <a:rPr lang="ja-JP" altLang="en-US" dirty="0" smtClean="0">
                <a:solidFill>
                  <a:schemeClr val="bg1"/>
                </a:solidFill>
              </a:rPr>
              <a:t>教養科</a:t>
            </a:r>
            <a:endParaRPr lang="en-US" altLang="ja-JP" dirty="0" smtClean="0">
              <a:solidFill>
                <a:schemeClr val="bg1"/>
              </a:solidFill>
            </a:endParaRPr>
          </a:p>
          <a:p>
            <a:r>
              <a:rPr lang="ja-JP" altLang="en-US" dirty="0" smtClean="0">
                <a:solidFill>
                  <a:schemeClr val="bg1"/>
                </a:solidFill>
              </a:rPr>
              <a:t>理容科</a:t>
            </a:r>
            <a:endParaRPr lang="en-US" altLang="ja-JP" dirty="0" smtClean="0">
              <a:solidFill>
                <a:schemeClr val="bg1"/>
              </a:solidFill>
            </a:endParaRPr>
          </a:p>
          <a:p>
            <a:r>
              <a:rPr lang="ja-JP" altLang="en-US" dirty="0" smtClean="0">
                <a:solidFill>
                  <a:schemeClr val="bg1"/>
                </a:solidFill>
              </a:rPr>
              <a:t>印刷科</a:t>
            </a:r>
            <a:endParaRPr lang="en-US" altLang="ja-JP" dirty="0" smtClean="0">
              <a:solidFill>
                <a:schemeClr val="bg1"/>
              </a:solidFill>
            </a:endParaRPr>
          </a:p>
          <a:p>
            <a:r>
              <a:rPr lang="ja-JP" altLang="en-US" dirty="0" smtClean="0">
                <a:solidFill>
                  <a:schemeClr val="bg1"/>
                </a:solidFill>
              </a:rPr>
              <a:t>被服科</a:t>
            </a:r>
            <a:endParaRPr lang="ja-JP" altLang="en-US" dirty="0">
              <a:solidFill>
                <a:schemeClr val="bg1"/>
              </a:solidFill>
            </a:endParaRPr>
          </a:p>
        </p:txBody>
      </p:sp>
    </p:spTree>
    <p:extLst>
      <p:ext uri="{BB962C8B-B14F-4D97-AF65-F5344CB8AC3E}">
        <p14:creationId xmlns:p14="http://schemas.microsoft.com/office/powerpoint/2010/main" val="14297707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戦後のろう者と就労</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0" indent="0">
              <a:buNone/>
            </a:pPr>
            <a:r>
              <a:rPr lang="ja-JP" altLang="en-US" dirty="0" smtClean="0"/>
              <a:t>＜障害者</a:t>
            </a:r>
            <a:r>
              <a:rPr lang="ja-JP" altLang="en-US" dirty="0"/>
              <a:t>の雇用の促進等に関する</a:t>
            </a:r>
            <a:r>
              <a:rPr lang="ja-JP" altLang="en-US" dirty="0" smtClean="0"/>
              <a:t>法律＞</a:t>
            </a:r>
            <a:endParaRPr kumimoji="1" lang="en-US" altLang="ja-JP" dirty="0" smtClean="0"/>
          </a:p>
          <a:p>
            <a:r>
              <a:rPr kumimoji="1" lang="en-US" altLang="ja-JP" dirty="0" smtClean="0"/>
              <a:t>1960</a:t>
            </a:r>
            <a:r>
              <a:rPr kumimoji="1" lang="ja-JP" altLang="en-US" dirty="0" smtClean="0"/>
              <a:t>年　</a:t>
            </a:r>
            <a:r>
              <a:rPr kumimoji="1" lang="ja-JP" altLang="en-US" dirty="0" smtClean="0">
                <a:solidFill>
                  <a:srgbClr val="FF0000"/>
                </a:solidFill>
              </a:rPr>
              <a:t>身体障害者雇用促進法</a:t>
            </a:r>
            <a:r>
              <a:rPr kumimoji="1" lang="ja-JP" altLang="en-US" dirty="0" smtClean="0"/>
              <a:t>　制定</a:t>
            </a:r>
            <a:endParaRPr kumimoji="1" lang="en-US" altLang="ja-JP" dirty="0" smtClean="0"/>
          </a:p>
          <a:p>
            <a:r>
              <a:rPr kumimoji="1" lang="en-US" altLang="ja-JP" dirty="0" smtClean="0"/>
              <a:t>1976</a:t>
            </a:r>
            <a:r>
              <a:rPr kumimoji="1" lang="ja-JP" altLang="en-US" dirty="0" smtClean="0"/>
              <a:t>年　身体障害者の雇用が偽業主の義務になる</a:t>
            </a:r>
            <a:endParaRPr kumimoji="1" lang="en-US" altLang="ja-JP" dirty="0" smtClean="0"/>
          </a:p>
          <a:p>
            <a:r>
              <a:rPr kumimoji="1" lang="en-US" altLang="ja-JP" dirty="0" smtClean="0"/>
              <a:t>1987</a:t>
            </a:r>
            <a:r>
              <a:rPr kumimoji="1" lang="ja-JP" altLang="en-US" dirty="0" smtClean="0"/>
              <a:t>年　名称が</a:t>
            </a:r>
            <a:r>
              <a:rPr kumimoji="1" lang="ja-JP" altLang="en-US" dirty="0" smtClean="0">
                <a:solidFill>
                  <a:srgbClr val="FF0000"/>
                </a:solidFill>
              </a:rPr>
              <a:t>障害者の雇用の促進等に関する法律</a:t>
            </a:r>
            <a:r>
              <a:rPr kumimoji="1" lang="ja-JP" altLang="en-US" dirty="0" smtClean="0"/>
              <a:t>に改称</a:t>
            </a:r>
            <a:endParaRPr lang="en-US" altLang="ja-JP" dirty="0"/>
          </a:p>
          <a:p>
            <a:r>
              <a:rPr kumimoji="1" lang="en-US" altLang="ja-JP" dirty="0" smtClean="0"/>
              <a:t>1997</a:t>
            </a:r>
            <a:r>
              <a:rPr kumimoji="1" lang="ja-JP" altLang="en-US" dirty="0" smtClean="0"/>
              <a:t>年　知的障害者の今日も事業主の義務となる</a:t>
            </a:r>
            <a:endParaRPr kumimoji="1" lang="en-US" altLang="ja-JP" dirty="0" smtClean="0"/>
          </a:p>
          <a:p>
            <a:r>
              <a:rPr kumimoji="1" lang="en-US" altLang="ja-JP" dirty="0" smtClean="0"/>
              <a:t>2006</a:t>
            </a:r>
            <a:r>
              <a:rPr kumimoji="1" lang="ja-JP" altLang="en-US" dirty="0" smtClean="0"/>
              <a:t>年　精神障害者も対象となる</a:t>
            </a:r>
            <a:endParaRPr kumimoji="1" lang="en-US" altLang="ja-JP" dirty="0" smtClean="0"/>
          </a:p>
          <a:p>
            <a:endParaRPr lang="en-US" altLang="ja-JP" dirty="0"/>
          </a:p>
          <a:p>
            <a:pPr marL="0" indent="0">
              <a:buNone/>
            </a:pPr>
            <a:r>
              <a:rPr kumimoji="1" lang="ja-JP" altLang="en-US" sz="2400" dirty="0" smtClean="0"/>
              <a:t>全ての事業主は，適当な雇用の場を与えることに努めなければならない。</a:t>
            </a:r>
            <a:endParaRPr kumimoji="1" lang="en-US" altLang="ja-JP" sz="2400" dirty="0" smtClean="0"/>
          </a:p>
          <a:p>
            <a:pPr marL="0" indent="0">
              <a:buNone/>
            </a:pPr>
            <a:r>
              <a:rPr kumimoji="1" lang="ja-JP" altLang="en-US" sz="2400" dirty="0" smtClean="0"/>
              <a:t>職業生活において自立することを促進し，障害者の職業の安定を図ることが目的</a:t>
            </a:r>
            <a:endParaRPr kumimoji="1" lang="en-US" altLang="ja-JP" sz="2400" dirty="0" smtClean="0"/>
          </a:p>
          <a:p>
            <a:pPr marL="0" indent="0">
              <a:buNone/>
            </a:pPr>
            <a:endParaRPr lang="en-US" altLang="ja-JP" dirty="0"/>
          </a:p>
          <a:p>
            <a:pPr marL="0" indent="0">
              <a:buNone/>
            </a:pPr>
            <a:endParaRPr kumimoji="1" lang="en-US" altLang="ja-JP" dirty="0" smtClean="0"/>
          </a:p>
        </p:txBody>
      </p:sp>
      <p:sp>
        <p:nvSpPr>
          <p:cNvPr id="4" name="テキスト ボックス 3"/>
          <p:cNvSpPr txBox="1"/>
          <p:nvPr/>
        </p:nvSpPr>
        <p:spPr>
          <a:xfrm>
            <a:off x="7466055" y="1825625"/>
            <a:ext cx="4206962"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kumimoji="1" lang="ja-JP" altLang="en-US" sz="2400" dirty="0" smtClean="0">
                <a:solidFill>
                  <a:schemeClr val="tx1"/>
                </a:solidFill>
              </a:rPr>
              <a:t>様々な要因との関連をまとめ，</a:t>
            </a:r>
            <a:endParaRPr kumimoji="1" lang="en-US" altLang="ja-JP" sz="2400" dirty="0" smtClean="0">
              <a:solidFill>
                <a:schemeClr val="tx1"/>
              </a:solidFill>
            </a:endParaRPr>
          </a:p>
          <a:p>
            <a:pPr algn="ctr"/>
            <a:r>
              <a:rPr kumimoji="1" lang="ja-JP" altLang="en-US" sz="2400" dirty="0" smtClean="0">
                <a:solidFill>
                  <a:srgbClr val="FF0000"/>
                </a:solidFill>
              </a:rPr>
              <a:t>年表を作成</a:t>
            </a:r>
            <a:r>
              <a:rPr kumimoji="1" lang="ja-JP" altLang="en-US" sz="2400" dirty="0" smtClean="0">
                <a:solidFill>
                  <a:schemeClr val="tx1"/>
                </a:solidFill>
              </a:rPr>
              <a:t>して提示</a:t>
            </a:r>
            <a:endParaRPr kumimoji="1" lang="ja-JP" altLang="en-US" sz="2400" dirty="0">
              <a:solidFill>
                <a:schemeClr val="tx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戦後のろう者と就労</a:t>
            </a:r>
            <a:endParaRPr kumimoji="1" lang="ja-JP" altLang="en-US" dirty="0"/>
          </a:p>
        </p:txBody>
      </p:sp>
      <p:sp>
        <p:nvSpPr>
          <p:cNvPr id="3" name="コンテンツ プレースホルダ 2"/>
          <p:cNvSpPr>
            <a:spLocks noGrp="1"/>
          </p:cNvSpPr>
          <p:nvPr>
            <p:ph idx="1"/>
          </p:nvPr>
        </p:nvSpPr>
        <p:spPr>
          <a:xfrm>
            <a:off x="838200" y="1825624"/>
            <a:ext cx="10515600" cy="4918075"/>
          </a:xfrm>
        </p:spPr>
        <p:txBody>
          <a:bodyPr>
            <a:normAutofit lnSpcReduction="10000"/>
          </a:bodyPr>
          <a:lstStyle/>
          <a:p>
            <a:pPr>
              <a:buNone/>
            </a:pPr>
            <a:r>
              <a:rPr lang="ja-JP" altLang="en-US" dirty="0">
                <a:solidFill>
                  <a:srgbClr val="FF0000"/>
                </a:solidFill>
              </a:rPr>
              <a:t>障害者の雇用の促進等に関する法律</a:t>
            </a:r>
            <a:endParaRPr lang="en-US" altLang="ja-JP" dirty="0" smtClean="0"/>
          </a:p>
          <a:p>
            <a:pPr>
              <a:buNone/>
            </a:pPr>
            <a:r>
              <a:rPr lang="ja-JP" altLang="en-US" dirty="0" smtClean="0"/>
              <a:t>一定数の割合を雇わなければならない</a:t>
            </a:r>
            <a:endParaRPr lang="en-US" altLang="ja-JP" dirty="0"/>
          </a:p>
          <a:p>
            <a:pPr>
              <a:buNone/>
            </a:pPr>
            <a:endParaRPr lang="en-US" altLang="ja-JP" dirty="0" smtClean="0"/>
          </a:p>
          <a:p>
            <a:pPr>
              <a:buNone/>
            </a:pPr>
            <a:r>
              <a:rPr kumimoji="1" lang="ja-JP" altLang="en-US" dirty="0" smtClean="0"/>
              <a:t>違反者に対しては</a:t>
            </a:r>
            <a:endParaRPr kumimoji="1" lang="en-US" altLang="ja-JP" dirty="0" smtClean="0"/>
          </a:p>
          <a:p>
            <a:pPr>
              <a:buNone/>
            </a:pPr>
            <a:r>
              <a:rPr lang="ja-JP" altLang="en-US" dirty="0" smtClean="0"/>
              <a:t>・雇用納付金を徴収（不足する数</a:t>
            </a:r>
            <a:r>
              <a:rPr lang="en-US" altLang="ja-JP" dirty="0" smtClean="0"/>
              <a:t>1</a:t>
            </a:r>
            <a:r>
              <a:rPr lang="ja-JP" altLang="en-US" dirty="0" smtClean="0"/>
              <a:t>人につき月額</a:t>
            </a:r>
            <a:r>
              <a:rPr lang="en-US" altLang="ja-JP" dirty="0" smtClean="0"/>
              <a:t>50,000</a:t>
            </a:r>
            <a:r>
              <a:rPr lang="ja-JP" altLang="en-US" dirty="0" smtClean="0"/>
              <a:t>円）</a:t>
            </a:r>
            <a:endParaRPr lang="en-US" altLang="ja-JP" dirty="0" smtClean="0"/>
          </a:p>
          <a:p>
            <a:pPr>
              <a:buNone/>
            </a:pPr>
            <a:r>
              <a:rPr kumimoji="1" lang="ja-JP" altLang="en-US" dirty="0" smtClean="0"/>
              <a:t>・障害者雇用促進に向けた計画の提出</a:t>
            </a:r>
            <a:endParaRPr kumimoji="1" lang="en-US" altLang="ja-JP" dirty="0" smtClean="0"/>
          </a:p>
          <a:p>
            <a:pPr>
              <a:buNone/>
            </a:pPr>
            <a:endParaRPr lang="en-US" altLang="ja-JP" dirty="0"/>
          </a:p>
          <a:p>
            <a:pPr>
              <a:buNone/>
            </a:pPr>
            <a:r>
              <a:rPr kumimoji="1" lang="ja-JP" altLang="en-US" dirty="0" smtClean="0"/>
              <a:t>法定雇用率を達成している事業主に対しては</a:t>
            </a:r>
            <a:endParaRPr kumimoji="1" lang="en-US" altLang="ja-JP" dirty="0" smtClean="0"/>
          </a:p>
          <a:p>
            <a:pPr>
              <a:buNone/>
            </a:pPr>
            <a:r>
              <a:rPr kumimoji="1" lang="ja-JP" altLang="en-US" dirty="0" smtClean="0"/>
              <a:t>・障害者雇用調整金を支給（超える数</a:t>
            </a:r>
            <a:r>
              <a:rPr kumimoji="1" lang="en-US" altLang="ja-JP" dirty="0" smtClean="0"/>
              <a:t>1</a:t>
            </a:r>
            <a:r>
              <a:rPr kumimoji="1" lang="ja-JP" altLang="en-US" dirty="0" smtClean="0"/>
              <a:t>人につき月額</a:t>
            </a:r>
            <a:r>
              <a:rPr kumimoji="1" lang="en-US" altLang="ja-JP" dirty="0" smtClean="0"/>
              <a:t>27</a:t>
            </a:r>
            <a:r>
              <a:rPr kumimoji="1" lang="ja-JP" altLang="en-US" dirty="0" err="1" smtClean="0"/>
              <a:t>，</a:t>
            </a:r>
            <a:r>
              <a:rPr kumimoji="1" lang="en-US" altLang="ja-JP" dirty="0" smtClean="0"/>
              <a:t>000</a:t>
            </a:r>
            <a:r>
              <a:rPr kumimoji="1" lang="ja-JP" altLang="en-US" dirty="0" smtClean="0"/>
              <a:t>円）</a:t>
            </a:r>
            <a:endParaRPr kumimoji="1" lang="en-US" altLang="ja-JP" dirty="0" smtClean="0"/>
          </a:p>
          <a:p>
            <a:pPr>
              <a:buNone/>
            </a:pPr>
            <a:r>
              <a:rPr kumimoji="1" lang="ja-JP" altLang="en-US" sz="2200" dirty="0" smtClean="0"/>
              <a:t>（</a:t>
            </a:r>
            <a:r>
              <a:rPr kumimoji="1" lang="en-US" altLang="ja-JP" sz="2200" dirty="0" smtClean="0"/>
              <a:t>※</a:t>
            </a:r>
            <a:r>
              <a:rPr kumimoji="1" lang="ja-JP" altLang="en-US" sz="2200" dirty="0" smtClean="0"/>
              <a:t>現時点では，常時</a:t>
            </a:r>
            <a:r>
              <a:rPr kumimoji="1" lang="en-US" altLang="ja-JP" sz="2200" dirty="0" smtClean="0"/>
              <a:t>200</a:t>
            </a:r>
            <a:r>
              <a:rPr kumimoji="1" lang="ja-JP" altLang="en-US" sz="2200" dirty="0" smtClean="0"/>
              <a:t>人以下の労働者を雇用する事業主については適用されない）</a:t>
            </a:r>
            <a:endParaRPr kumimoji="1" lang="en-US" altLang="ja-JP" sz="2200" dirty="0" smtClean="0"/>
          </a:p>
        </p:txBody>
      </p:sp>
      <p:sp>
        <p:nvSpPr>
          <p:cNvPr id="4" name="テキスト ボックス 3"/>
          <p:cNvSpPr txBox="1"/>
          <p:nvPr/>
        </p:nvSpPr>
        <p:spPr>
          <a:xfrm>
            <a:off x="7672001" y="1825624"/>
            <a:ext cx="3196024"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ja-JP" altLang="en-US" sz="4000" dirty="0" smtClean="0">
                <a:solidFill>
                  <a:srgbClr val="FF0000"/>
                </a:solidFill>
              </a:rPr>
              <a:t>努力</a:t>
            </a:r>
            <a:r>
              <a:rPr kumimoji="1" lang="ja-JP" altLang="en-US" sz="4000" dirty="0" smtClean="0">
                <a:solidFill>
                  <a:schemeClr val="tx1"/>
                </a:solidFill>
              </a:rPr>
              <a:t>義務から</a:t>
            </a:r>
            <a:endParaRPr kumimoji="1" lang="en-US" altLang="ja-JP" sz="4000" dirty="0" smtClean="0">
              <a:solidFill>
                <a:schemeClr val="tx1"/>
              </a:solidFill>
            </a:endParaRPr>
          </a:p>
          <a:p>
            <a:r>
              <a:rPr kumimoji="1" lang="ja-JP" altLang="en-US" sz="4000" dirty="0" smtClean="0">
                <a:solidFill>
                  <a:srgbClr val="FF0000"/>
                </a:solidFill>
              </a:rPr>
              <a:t>法的</a:t>
            </a:r>
            <a:r>
              <a:rPr kumimoji="1" lang="ja-JP" altLang="en-US" sz="4000" dirty="0" smtClean="0">
                <a:solidFill>
                  <a:schemeClr val="tx1"/>
                </a:solidFill>
              </a:rPr>
              <a:t>義務へ</a:t>
            </a:r>
            <a:endParaRPr kumimoji="1" lang="ja-JP" altLang="en-US" sz="4000" dirty="0">
              <a:solidFill>
                <a:schemeClr val="tx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922637" y="1581664"/>
            <a:ext cx="1993557" cy="29656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838200" y="432915"/>
            <a:ext cx="10515600" cy="1325563"/>
          </a:xfrm>
        </p:spPr>
        <p:txBody>
          <a:bodyPr/>
          <a:lstStyle/>
          <a:p>
            <a:r>
              <a:rPr kumimoji="1" lang="ja-JP" altLang="en-US" dirty="0" smtClean="0"/>
              <a:t>聾学校専攻科の役割</a:t>
            </a:r>
            <a:endParaRPr kumimoji="1" lang="ja-JP" altLang="en-US" dirty="0"/>
          </a:p>
        </p:txBody>
      </p:sp>
      <p:sp>
        <p:nvSpPr>
          <p:cNvPr id="3" name="コンテンツ プレースホルダー 2"/>
          <p:cNvSpPr>
            <a:spLocks noGrp="1"/>
          </p:cNvSpPr>
          <p:nvPr>
            <p:ph idx="1"/>
          </p:nvPr>
        </p:nvSpPr>
        <p:spPr>
          <a:xfrm>
            <a:off x="1118285" y="1805974"/>
            <a:ext cx="2168611" cy="2634221"/>
          </a:xfrm>
        </p:spPr>
        <p:txBody>
          <a:bodyPr/>
          <a:lstStyle/>
          <a:p>
            <a:r>
              <a:rPr kumimoji="1" lang="ja-JP" altLang="en-US" dirty="0" smtClean="0">
                <a:solidFill>
                  <a:schemeClr val="bg1"/>
                </a:solidFill>
              </a:rPr>
              <a:t>普通科</a:t>
            </a:r>
            <a:endParaRPr kumimoji="1" lang="en-US" altLang="ja-JP" dirty="0" smtClean="0">
              <a:solidFill>
                <a:schemeClr val="bg1"/>
              </a:solidFill>
            </a:endParaRPr>
          </a:p>
          <a:p>
            <a:r>
              <a:rPr kumimoji="1" lang="ja-JP" altLang="en-US" dirty="0" smtClean="0">
                <a:solidFill>
                  <a:schemeClr val="bg1"/>
                </a:solidFill>
              </a:rPr>
              <a:t>教養科</a:t>
            </a:r>
            <a:endParaRPr kumimoji="1" lang="en-US" altLang="ja-JP" dirty="0" smtClean="0">
              <a:solidFill>
                <a:schemeClr val="bg1"/>
              </a:solidFill>
            </a:endParaRPr>
          </a:p>
          <a:p>
            <a:r>
              <a:rPr kumimoji="1" lang="ja-JP" altLang="en-US" dirty="0" smtClean="0">
                <a:solidFill>
                  <a:schemeClr val="bg1"/>
                </a:solidFill>
              </a:rPr>
              <a:t>理容科</a:t>
            </a:r>
            <a:endParaRPr kumimoji="1" lang="en-US" altLang="ja-JP" dirty="0" smtClean="0">
              <a:solidFill>
                <a:schemeClr val="bg1"/>
              </a:solidFill>
            </a:endParaRPr>
          </a:p>
          <a:p>
            <a:r>
              <a:rPr kumimoji="1" lang="ja-JP" altLang="en-US" dirty="0" smtClean="0">
                <a:solidFill>
                  <a:schemeClr val="bg1"/>
                </a:solidFill>
              </a:rPr>
              <a:t>印刷科</a:t>
            </a:r>
            <a:endParaRPr kumimoji="1" lang="en-US" altLang="ja-JP" dirty="0" smtClean="0">
              <a:solidFill>
                <a:schemeClr val="bg1"/>
              </a:solidFill>
            </a:endParaRPr>
          </a:p>
          <a:p>
            <a:r>
              <a:rPr kumimoji="1" lang="ja-JP" altLang="en-US" dirty="0" smtClean="0">
                <a:solidFill>
                  <a:schemeClr val="bg1"/>
                </a:solidFill>
              </a:rPr>
              <a:t>被服科</a:t>
            </a:r>
            <a:endParaRPr kumimoji="1" lang="ja-JP" altLang="en-US" dirty="0">
              <a:solidFill>
                <a:schemeClr val="bg1"/>
              </a:solidFill>
            </a:endParaRPr>
          </a:p>
        </p:txBody>
      </p:sp>
      <p:sp>
        <p:nvSpPr>
          <p:cNvPr id="14" name="テキスト ボックス 13"/>
          <p:cNvSpPr txBox="1"/>
          <p:nvPr/>
        </p:nvSpPr>
        <p:spPr>
          <a:xfrm>
            <a:off x="6635579" y="785538"/>
            <a:ext cx="285853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2800" dirty="0" smtClean="0"/>
              <a:t>全国に２５校設置</a:t>
            </a:r>
            <a:endParaRPr kumimoji="1" lang="ja-JP" altLang="en-US" dirty="0">
              <a:solidFill>
                <a:srgbClr val="FF0000"/>
              </a:solidFill>
            </a:endParaRPr>
          </a:p>
        </p:txBody>
      </p:sp>
      <p:grpSp>
        <p:nvGrpSpPr>
          <p:cNvPr id="20" name="グループ化 19"/>
          <p:cNvGrpSpPr/>
          <p:nvPr/>
        </p:nvGrpSpPr>
        <p:grpSpPr>
          <a:xfrm>
            <a:off x="3640346" y="1758477"/>
            <a:ext cx="7497210" cy="4398835"/>
            <a:chOff x="3640346" y="1758477"/>
            <a:chExt cx="7497210" cy="4398835"/>
          </a:xfrm>
        </p:grpSpPr>
        <p:grpSp>
          <p:nvGrpSpPr>
            <p:cNvPr id="15" name="グループ化 14"/>
            <p:cNvGrpSpPr/>
            <p:nvPr/>
          </p:nvGrpSpPr>
          <p:grpSpPr>
            <a:xfrm>
              <a:off x="5214550" y="1758477"/>
              <a:ext cx="5923006" cy="4398835"/>
              <a:chOff x="5214550" y="1758477"/>
              <a:chExt cx="5923006" cy="4398835"/>
            </a:xfrm>
          </p:grpSpPr>
          <p:sp>
            <p:nvSpPr>
              <p:cNvPr id="6" name="角丸四角形 5"/>
              <p:cNvSpPr/>
              <p:nvPr/>
            </p:nvSpPr>
            <p:spPr>
              <a:xfrm>
                <a:off x="5214551" y="1758478"/>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7" name="角丸四角形 6"/>
              <p:cNvSpPr/>
              <p:nvPr/>
            </p:nvSpPr>
            <p:spPr>
              <a:xfrm>
                <a:off x="5214550" y="2487527"/>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8" name="角丸四角形 7"/>
              <p:cNvSpPr/>
              <p:nvPr/>
            </p:nvSpPr>
            <p:spPr>
              <a:xfrm>
                <a:off x="5214550" y="5379008"/>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角丸四角形 8"/>
              <p:cNvSpPr/>
              <p:nvPr/>
            </p:nvSpPr>
            <p:spPr>
              <a:xfrm>
                <a:off x="8284175" y="1758477"/>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角丸四角形 9"/>
              <p:cNvSpPr/>
              <p:nvPr/>
            </p:nvSpPr>
            <p:spPr>
              <a:xfrm>
                <a:off x="8284174" y="2831757"/>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角丸四角形 10"/>
              <p:cNvSpPr/>
              <p:nvPr/>
            </p:nvSpPr>
            <p:spPr>
              <a:xfrm>
                <a:off x="8284174" y="3567156"/>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2" name="角丸四角形 11"/>
              <p:cNvSpPr/>
              <p:nvPr/>
            </p:nvSpPr>
            <p:spPr>
              <a:xfrm>
                <a:off x="8301678" y="4625718"/>
                <a:ext cx="1095633"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3" name="角丸四角形 12"/>
              <p:cNvSpPr/>
              <p:nvPr/>
            </p:nvSpPr>
            <p:spPr>
              <a:xfrm>
                <a:off x="8327419" y="5361117"/>
                <a:ext cx="1442657" cy="3472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 name="コンテンツ プレースホルダー 2"/>
              <p:cNvSpPr txBox="1">
                <a:spLocks/>
              </p:cNvSpPr>
              <p:nvPr/>
            </p:nvSpPr>
            <p:spPr>
              <a:xfrm>
                <a:off x="5214551" y="1805974"/>
                <a:ext cx="2347785"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smtClean="0"/>
                  <a:t>・普通</a:t>
                </a:r>
                <a:endParaRPr lang="en-US" altLang="ja-JP" dirty="0" smtClean="0"/>
              </a:p>
              <a:p>
                <a:pPr marL="0" indent="0">
                  <a:buNone/>
                </a:pPr>
                <a:r>
                  <a:rPr lang="ja-JP" altLang="en-US" dirty="0" smtClean="0"/>
                  <a:t>　普通科</a:t>
                </a:r>
                <a:endParaRPr lang="en-US" altLang="ja-JP" dirty="0" smtClean="0"/>
              </a:p>
              <a:p>
                <a:pPr marL="0" indent="0">
                  <a:buNone/>
                </a:pPr>
                <a:r>
                  <a:rPr lang="ja-JP" altLang="en-US" dirty="0" smtClean="0"/>
                  <a:t>・工業</a:t>
                </a:r>
                <a:endParaRPr lang="en-US" altLang="ja-JP" dirty="0" smtClean="0"/>
              </a:p>
              <a:p>
                <a:pPr marL="0" indent="0">
                  <a:buNone/>
                </a:pPr>
                <a:r>
                  <a:rPr lang="ja-JP" altLang="en-US" dirty="0" smtClean="0"/>
                  <a:t>　機械科</a:t>
                </a:r>
                <a:endParaRPr lang="en-US" altLang="ja-JP" dirty="0" smtClean="0"/>
              </a:p>
              <a:p>
                <a:pPr marL="0" indent="0">
                  <a:buNone/>
                </a:pPr>
                <a:r>
                  <a:rPr lang="ja-JP" altLang="en-US" dirty="0" smtClean="0"/>
                  <a:t>　機械システム科</a:t>
                </a:r>
                <a:endParaRPr lang="en-US" altLang="ja-JP" dirty="0" smtClean="0"/>
              </a:p>
              <a:p>
                <a:pPr marL="0" indent="0">
                  <a:buNone/>
                </a:pPr>
                <a:r>
                  <a:rPr lang="ja-JP" altLang="en-US" dirty="0" smtClean="0"/>
                  <a:t>　産業科</a:t>
                </a:r>
                <a:endParaRPr lang="en-US" altLang="ja-JP" dirty="0" smtClean="0"/>
              </a:p>
              <a:p>
                <a:pPr marL="0" indent="0">
                  <a:buNone/>
                </a:pPr>
                <a:r>
                  <a:rPr lang="ja-JP" altLang="en-US" dirty="0" smtClean="0"/>
                  <a:t>　デザイン工学科</a:t>
                </a:r>
                <a:endParaRPr lang="en-US" altLang="ja-JP" dirty="0" smtClean="0"/>
              </a:p>
              <a:p>
                <a:pPr marL="0" indent="0">
                  <a:buNone/>
                </a:pPr>
                <a:r>
                  <a:rPr lang="ja-JP" altLang="en-US" dirty="0" smtClean="0"/>
                  <a:t>　工芸科</a:t>
                </a:r>
                <a:endParaRPr lang="en-US" altLang="ja-JP" dirty="0" smtClean="0"/>
              </a:p>
              <a:p>
                <a:pPr marL="0" indent="0">
                  <a:buNone/>
                </a:pPr>
                <a:r>
                  <a:rPr lang="ja-JP" altLang="en-US" dirty="0" smtClean="0"/>
                  <a:t>　窯業科</a:t>
                </a:r>
                <a:endParaRPr lang="en-US" altLang="ja-JP" dirty="0" smtClean="0"/>
              </a:p>
              <a:p>
                <a:pPr marL="0" indent="0">
                  <a:buNone/>
                </a:pPr>
                <a:r>
                  <a:rPr lang="ja-JP" altLang="en-US" dirty="0" smtClean="0"/>
                  <a:t>　情報デザイン科</a:t>
                </a:r>
                <a:endParaRPr lang="en-US" altLang="ja-JP" dirty="0"/>
              </a:p>
              <a:p>
                <a:pPr marL="0" indent="0">
                  <a:buNone/>
                </a:pPr>
                <a:r>
                  <a:rPr lang="ja-JP" altLang="en-US" dirty="0" smtClean="0"/>
                  <a:t>・商業</a:t>
                </a:r>
                <a:endParaRPr lang="en-US" altLang="ja-JP" dirty="0" smtClean="0"/>
              </a:p>
              <a:p>
                <a:pPr marL="0" indent="0">
                  <a:buNone/>
                </a:pPr>
                <a:r>
                  <a:rPr lang="ja-JP" altLang="en-US" dirty="0" smtClean="0"/>
                  <a:t>　ビジネス情報科</a:t>
                </a:r>
                <a:endParaRPr lang="en-US" altLang="ja-JP" dirty="0"/>
              </a:p>
              <a:p>
                <a:pPr marL="0" indent="0">
                  <a:buNone/>
                </a:pPr>
                <a:endParaRPr lang="en-US" altLang="ja-JP" dirty="0" smtClean="0"/>
              </a:p>
              <a:p>
                <a:endParaRPr lang="ja-JP" altLang="en-US" dirty="0"/>
              </a:p>
            </p:txBody>
          </p:sp>
          <p:sp>
            <p:nvSpPr>
              <p:cNvPr id="5" name="コンテンツ プレースホルダー 2"/>
              <p:cNvSpPr txBox="1">
                <a:spLocks/>
              </p:cNvSpPr>
              <p:nvPr/>
            </p:nvSpPr>
            <p:spPr>
              <a:xfrm>
                <a:off x="8237838" y="1805974"/>
                <a:ext cx="2899718"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smtClean="0"/>
                  <a:t>・被服</a:t>
                </a:r>
                <a:endParaRPr lang="en-US" altLang="ja-JP" dirty="0" smtClean="0"/>
              </a:p>
              <a:p>
                <a:pPr marL="0" indent="0">
                  <a:buNone/>
                </a:pPr>
                <a:r>
                  <a:rPr lang="ja-JP" altLang="en-US" dirty="0" smtClean="0"/>
                  <a:t>　被服科</a:t>
                </a:r>
                <a:endParaRPr lang="en-US" altLang="ja-JP" dirty="0" smtClean="0"/>
              </a:p>
              <a:p>
                <a:pPr marL="0" indent="0">
                  <a:buNone/>
                </a:pPr>
                <a:r>
                  <a:rPr lang="ja-JP" altLang="en-US" dirty="0" smtClean="0"/>
                  <a:t>　生活情報科</a:t>
                </a:r>
                <a:endParaRPr lang="en-US" altLang="ja-JP" dirty="0" smtClean="0"/>
              </a:p>
              <a:p>
                <a:pPr marL="0" indent="0">
                  <a:buNone/>
                </a:pPr>
                <a:r>
                  <a:rPr lang="ja-JP" altLang="en-US" dirty="0" smtClean="0"/>
                  <a:t>・美術</a:t>
                </a:r>
                <a:endParaRPr lang="en-US" altLang="ja-JP" dirty="0" smtClean="0"/>
              </a:p>
              <a:p>
                <a:pPr marL="0" indent="0">
                  <a:buNone/>
                </a:pPr>
                <a:r>
                  <a:rPr lang="ja-JP" altLang="en-US" dirty="0" smtClean="0"/>
                  <a:t>　造形美術科</a:t>
                </a:r>
                <a:endParaRPr lang="en-US" altLang="ja-JP" dirty="0" smtClean="0"/>
              </a:p>
              <a:p>
                <a:pPr marL="0" indent="0">
                  <a:buNone/>
                </a:pPr>
                <a:r>
                  <a:rPr lang="ja-JP" altLang="en-US" dirty="0" smtClean="0"/>
                  <a:t>・理美容</a:t>
                </a:r>
                <a:endParaRPr lang="en-US" altLang="ja-JP" dirty="0" smtClean="0"/>
              </a:p>
              <a:p>
                <a:pPr marL="0" indent="0">
                  <a:buNone/>
                </a:pPr>
                <a:r>
                  <a:rPr lang="ja-JP" altLang="en-US" dirty="0" smtClean="0"/>
                  <a:t>　理容科</a:t>
                </a:r>
                <a:endParaRPr lang="en-US" altLang="ja-JP" dirty="0" smtClean="0"/>
              </a:p>
              <a:p>
                <a:pPr marL="0" indent="0">
                  <a:buNone/>
                </a:pPr>
                <a:r>
                  <a:rPr lang="ja-JP" altLang="en-US" dirty="0" smtClean="0"/>
                  <a:t>　理美容科</a:t>
                </a:r>
                <a:endParaRPr lang="en-US" altLang="ja-JP" dirty="0" smtClean="0"/>
              </a:p>
              <a:p>
                <a:pPr marL="0" indent="0">
                  <a:buNone/>
                </a:pPr>
                <a:r>
                  <a:rPr lang="ja-JP" altLang="en-US" dirty="0" smtClean="0"/>
                  <a:t>・印刷</a:t>
                </a:r>
                <a:endParaRPr lang="en-US" altLang="ja-JP" dirty="0" smtClean="0"/>
              </a:p>
              <a:p>
                <a:pPr marL="0" indent="0">
                  <a:buNone/>
                </a:pPr>
                <a:r>
                  <a:rPr lang="ja-JP" altLang="en-US" dirty="0" smtClean="0"/>
                  <a:t>　印刷</a:t>
                </a:r>
                <a:endParaRPr lang="en-US" altLang="ja-JP" dirty="0" smtClean="0"/>
              </a:p>
              <a:p>
                <a:pPr marL="0" indent="0">
                  <a:buNone/>
                </a:pPr>
                <a:r>
                  <a:rPr lang="ja-JP" altLang="en-US" dirty="0" smtClean="0"/>
                  <a:t>・歯科技工</a:t>
                </a:r>
                <a:endParaRPr lang="en-US" altLang="ja-JP" dirty="0" smtClean="0"/>
              </a:p>
              <a:p>
                <a:pPr marL="0" indent="0">
                  <a:buNone/>
                </a:pPr>
                <a:r>
                  <a:rPr lang="ja-JP" altLang="en-US" dirty="0" smtClean="0"/>
                  <a:t>　歯科技工科</a:t>
                </a:r>
                <a:endParaRPr lang="en-US" altLang="ja-JP" dirty="0" smtClean="0"/>
              </a:p>
            </p:txBody>
          </p:sp>
        </p:grpSp>
        <p:sp>
          <p:nvSpPr>
            <p:cNvPr id="18" name="下矢印 17"/>
            <p:cNvSpPr/>
            <p:nvPr/>
          </p:nvSpPr>
          <p:spPr>
            <a:xfrm rot="16200000">
              <a:off x="3294513" y="2742422"/>
              <a:ext cx="1335769" cy="644104"/>
            </a:xfrm>
            <a:prstGeom prst="downArrow">
              <a:avLst>
                <a:gd name="adj1" fmla="val 36432"/>
                <a:gd name="adj2"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584886" y="4906293"/>
            <a:ext cx="4234249"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dirty="0" smtClean="0">
                <a:solidFill>
                  <a:srgbClr val="FF0000"/>
                </a:solidFill>
              </a:rPr>
              <a:t>社会のニーズの変化</a:t>
            </a:r>
            <a:endParaRPr kumimoji="1" lang="en-US" altLang="ja-JP" dirty="0" smtClean="0">
              <a:solidFill>
                <a:srgbClr val="FF0000"/>
              </a:solidFill>
            </a:endParaRPr>
          </a:p>
          <a:p>
            <a:pPr algn="ctr"/>
            <a:endParaRPr kumimoji="1" lang="en-US" altLang="ja-JP" dirty="0" smtClean="0">
              <a:solidFill>
                <a:srgbClr val="FF0000"/>
              </a:solidFill>
            </a:endParaRPr>
          </a:p>
          <a:p>
            <a:r>
              <a:rPr kumimoji="1" lang="ja-JP" altLang="en-US" dirty="0" smtClean="0">
                <a:solidFill>
                  <a:schemeClr val="tx1"/>
                </a:solidFill>
              </a:rPr>
              <a:t>入学者数の減少により，専攻科数が減少</a:t>
            </a:r>
            <a:endParaRPr kumimoji="1" lang="en-US" altLang="ja-JP" dirty="0" smtClean="0">
              <a:solidFill>
                <a:schemeClr val="tx1"/>
              </a:solidFill>
            </a:endParaRPr>
          </a:p>
          <a:p>
            <a:pPr algn="ctr"/>
            <a:endParaRPr lang="en-US" altLang="ja-JP" dirty="0">
              <a:solidFill>
                <a:srgbClr val="FF0000"/>
              </a:solidFill>
            </a:endParaRPr>
          </a:p>
          <a:p>
            <a:pPr algn="ctr"/>
            <a:r>
              <a:rPr kumimoji="1" lang="ja-JP" altLang="en-US" dirty="0" smtClean="0">
                <a:solidFill>
                  <a:srgbClr val="FF0000"/>
                </a:solidFill>
              </a:rPr>
              <a:t>大学等への進学率の上昇　　　　　</a:t>
            </a:r>
            <a:endParaRPr kumimoji="1" lang="ja-JP" altLang="en-US" dirty="0">
              <a:solidFill>
                <a:srgbClr val="FF0000"/>
              </a:solidFill>
            </a:endParaRPr>
          </a:p>
        </p:txBody>
      </p:sp>
    </p:spTree>
    <p:extLst>
      <p:ext uri="{BB962C8B-B14F-4D97-AF65-F5344CB8AC3E}">
        <p14:creationId xmlns:p14="http://schemas.microsoft.com/office/powerpoint/2010/main" val="24598158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8940" y="0"/>
            <a:ext cx="7423763" cy="6759410"/>
          </a:xfrm>
          <a:prstGeom prst="rect">
            <a:avLst/>
          </a:prstGeom>
        </p:spPr>
      </p:pic>
      <p:sp>
        <p:nvSpPr>
          <p:cNvPr id="5" name="ドーナツ 4"/>
          <p:cNvSpPr/>
          <p:nvPr/>
        </p:nvSpPr>
        <p:spPr>
          <a:xfrm>
            <a:off x="5729416" y="2055813"/>
            <a:ext cx="733168" cy="539106"/>
          </a:xfrm>
          <a:prstGeom prst="donut">
            <a:avLst>
              <a:gd name="adj" fmla="val 161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ドーナツ 5"/>
          <p:cNvSpPr/>
          <p:nvPr/>
        </p:nvSpPr>
        <p:spPr>
          <a:xfrm>
            <a:off x="664176" y="4934938"/>
            <a:ext cx="733168" cy="539106"/>
          </a:xfrm>
          <a:prstGeom prst="donut">
            <a:avLst>
              <a:gd name="adj" fmla="val 161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テキスト ボックス 7"/>
          <p:cNvSpPr txBox="1"/>
          <p:nvPr/>
        </p:nvSpPr>
        <p:spPr>
          <a:xfrm>
            <a:off x="7656727" y="5474044"/>
            <a:ext cx="4045121" cy="523220"/>
          </a:xfrm>
          <a:prstGeom prst="rect">
            <a:avLst/>
          </a:prstGeom>
          <a:noFill/>
        </p:spPr>
        <p:txBody>
          <a:bodyPr wrap="square" rtlCol="0">
            <a:spAutoFit/>
          </a:bodyPr>
          <a:lstStyle/>
          <a:p>
            <a:r>
              <a:rPr lang="ja-JP" altLang="en-US" sz="1400" dirty="0" smtClean="0"/>
              <a:t>厚生労働省，平成</a:t>
            </a:r>
            <a:r>
              <a:rPr lang="en-US" altLang="ja-JP" sz="1400" dirty="0" smtClean="0"/>
              <a:t>24</a:t>
            </a:r>
            <a:r>
              <a:rPr lang="ja-JP" altLang="en-US" sz="1400" dirty="0" smtClean="0"/>
              <a:t>年障害者雇用状況の集計結果より抜粋</a:t>
            </a:r>
            <a:endParaRPr kumimoji="1" lang="ja-JP" altLang="en-US" sz="1400" dirty="0"/>
          </a:p>
        </p:txBody>
      </p:sp>
      <p:sp>
        <p:nvSpPr>
          <p:cNvPr id="9" name="テキスト ボックス 8"/>
          <p:cNvSpPr txBox="1"/>
          <p:nvPr/>
        </p:nvSpPr>
        <p:spPr>
          <a:xfrm>
            <a:off x="7656727" y="1243178"/>
            <a:ext cx="4333103" cy="4062651"/>
          </a:xfrm>
          <a:prstGeom prst="rect">
            <a:avLst/>
          </a:prstGeom>
          <a:ln w="571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400" dirty="0" smtClean="0"/>
              <a:t>集計結果の主なポイント</a:t>
            </a:r>
            <a:endParaRPr kumimoji="1" lang="en-US" altLang="ja-JP" sz="2400" dirty="0" smtClean="0"/>
          </a:p>
          <a:p>
            <a:endParaRPr kumimoji="1" lang="en-US" altLang="ja-JP" dirty="0" smtClean="0"/>
          </a:p>
          <a:p>
            <a:r>
              <a:rPr kumimoji="1" lang="ja-JP" altLang="en-US" dirty="0" smtClean="0"/>
              <a:t>・雇用障害者数は</a:t>
            </a:r>
            <a:r>
              <a:rPr kumimoji="1" lang="en-US" altLang="ja-JP" dirty="0" smtClean="0"/>
              <a:t>38</a:t>
            </a:r>
            <a:r>
              <a:rPr kumimoji="1" lang="ja-JP" altLang="en-US" dirty="0" smtClean="0"/>
              <a:t>万人を超え，実雇用率　</a:t>
            </a:r>
            <a:endParaRPr kumimoji="1" lang="en-US" altLang="ja-JP" dirty="0" smtClean="0"/>
          </a:p>
          <a:p>
            <a:r>
              <a:rPr kumimoji="1" lang="ja-JP" altLang="en-US" dirty="0" smtClean="0"/>
              <a:t>　</a:t>
            </a:r>
            <a:r>
              <a:rPr kumimoji="1" lang="en-US" altLang="ja-JP" dirty="0" smtClean="0"/>
              <a:t>1.69</a:t>
            </a:r>
            <a:r>
              <a:rPr kumimoji="1" lang="ja-JP" altLang="en-US" dirty="0" smtClean="0"/>
              <a:t>％も共に</a:t>
            </a:r>
            <a:r>
              <a:rPr kumimoji="1" lang="ja-JP" altLang="en-US" dirty="0" smtClean="0">
                <a:solidFill>
                  <a:srgbClr val="FF0000"/>
                </a:solidFill>
              </a:rPr>
              <a:t>過去最高を更新</a:t>
            </a:r>
            <a:endParaRPr kumimoji="1" lang="en-US" altLang="ja-JP" dirty="0" smtClean="0">
              <a:solidFill>
                <a:srgbClr val="FF0000"/>
              </a:solidFill>
            </a:endParaRPr>
          </a:p>
          <a:p>
            <a:endParaRPr lang="en-US" altLang="ja-JP" dirty="0"/>
          </a:p>
          <a:p>
            <a:r>
              <a:rPr kumimoji="1" lang="ja-JP" altLang="en-US" dirty="0" smtClean="0"/>
              <a:t>・法廷雇用率達成企業の割合は</a:t>
            </a:r>
            <a:r>
              <a:rPr kumimoji="1" lang="en-US" altLang="ja-JP" dirty="0" smtClean="0"/>
              <a:t>46.8</a:t>
            </a:r>
            <a:r>
              <a:rPr kumimoji="1" lang="ja-JP" altLang="en-US" dirty="0" smtClean="0"/>
              <a:t>％</a:t>
            </a:r>
            <a:endParaRPr kumimoji="1" lang="en-US" altLang="ja-JP" dirty="0" smtClean="0"/>
          </a:p>
          <a:p>
            <a:endParaRPr lang="en-US" altLang="ja-JP" dirty="0"/>
          </a:p>
          <a:p>
            <a:r>
              <a:rPr kumimoji="1" lang="ja-JP" altLang="en-US" dirty="0" smtClean="0"/>
              <a:t>＜公的機関＞</a:t>
            </a:r>
            <a:endParaRPr kumimoji="1" lang="en-US" altLang="ja-JP" dirty="0" smtClean="0"/>
          </a:p>
          <a:p>
            <a:r>
              <a:rPr kumimoji="1" lang="ja-JP" altLang="en-US" dirty="0" smtClean="0"/>
              <a:t>国：</a:t>
            </a:r>
            <a:r>
              <a:rPr kumimoji="1" lang="en-US" altLang="ja-JP" dirty="0" smtClean="0"/>
              <a:t>2.31</a:t>
            </a:r>
            <a:r>
              <a:rPr kumimoji="1" lang="ja-JP" altLang="en-US" dirty="0" smtClean="0"/>
              <a:t>％</a:t>
            </a:r>
            <a:endParaRPr kumimoji="1" lang="en-US" altLang="ja-JP" dirty="0" smtClean="0"/>
          </a:p>
          <a:p>
            <a:r>
              <a:rPr kumimoji="1" lang="ja-JP" altLang="en-US" dirty="0" smtClean="0"/>
              <a:t>都道府県：</a:t>
            </a:r>
            <a:r>
              <a:rPr kumimoji="1" lang="en-US" altLang="ja-JP" dirty="0" smtClean="0"/>
              <a:t>2.43</a:t>
            </a:r>
            <a:r>
              <a:rPr kumimoji="1" lang="ja-JP" altLang="en-US" dirty="0" smtClean="0"/>
              <a:t>％</a:t>
            </a:r>
            <a:endParaRPr kumimoji="1" lang="en-US" altLang="ja-JP" dirty="0" smtClean="0"/>
          </a:p>
          <a:p>
            <a:r>
              <a:rPr kumimoji="1" lang="ja-JP" altLang="en-US" dirty="0" smtClean="0"/>
              <a:t>市町村：</a:t>
            </a:r>
            <a:r>
              <a:rPr kumimoji="1" lang="en-US" altLang="ja-JP" dirty="0" smtClean="0"/>
              <a:t>2.25</a:t>
            </a:r>
            <a:r>
              <a:rPr kumimoji="1" lang="ja-JP" altLang="en-US" dirty="0" smtClean="0"/>
              <a:t>％</a:t>
            </a:r>
            <a:endParaRPr kumimoji="1" lang="en-US" altLang="ja-JP" dirty="0" smtClean="0"/>
          </a:p>
          <a:p>
            <a:r>
              <a:rPr kumimoji="1" lang="ja-JP" altLang="en-US" dirty="0" smtClean="0"/>
              <a:t>教育委員会：</a:t>
            </a:r>
            <a:r>
              <a:rPr kumimoji="1" lang="en-US" altLang="ja-JP" dirty="0" smtClean="0"/>
              <a:t>1.88</a:t>
            </a:r>
            <a:r>
              <a:rPr kumimoji="1" lang="ja-JP" altLang="en-US" dirty="0" smtClean="0"/>
              <a:t>％</a:t>
            </a:r>
            <a:endParaRPr kumimoji="1" lang="en-US" altLang="ja-JP" dirty="0" smtClean="0"/>
          </a:p>
          <a:p>
            <a:r>
              <a:rPr kumimoji="1" lang="ja-JP" altLang="en-US" dirty="0" smtClean="0"/>
              <a:t>独立行政法人：</a:t>
            </a:r>
            <a:r>
              <a:rPr kumimoji="1" lang="en-US" altLang="ja-JP" dirty="0" smtClean="0"/>
              <a:t>2.13</a:t>
            </a:r>
            <a:r>
              <a:rPr kumimoji="1" lang="ja-JP" altLang="en-US" dirty="0" smtClean="0"/>
              <a:t>％</a:t>
            </a:r>
            <a:endParaRPr kumimoji="1" lang="en-US" altLang="ja-JP" dirty="0" smtClean="0"/>
          </a:p>
          <a:p>
            <a:endParaRPr kumimoji="1" lang="ja-JP" altLang="en-US" dirty="0"/>
          </a:p>
        </p:txBody>
      </p:sp>
    </p:spTree>
    <p:extLst>
      <p:ext uri="{BB962C8B-B14F-4D97-AF65-F5344CB8AC3E}">
        <p14:creationId xmlns:p14="http://schemas.microsoft.com/office/powerpoint/2010/main" val="36449461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0713" y="248631"/>
            <a:ext cx="10515600" cy="6765925"/>
          </a:xfrm>
        </p:spPr>
        <p:txBody>
          <a:bodyPr>
            <a:normAutofit fontScale="85000" lnSpcReduction="20000"/>
          </a:bodyPr>
          <a:lstStyle/>
          <a:p>
            <a:r>
              <a:rPr kumimoji="1" lang="ja-JP" altLang="en-US" dirty="0" smtClean="0"/>
              <a:t>農，林，漁業</a:t>
            </a:r>
            <a:endParaRPr kumimoji="1" lang="en-US" altLang="ja-JP" dirty="0" smtClean="0"/>
          </a:p>
          <a:p>
            <a:r>
              <a:rPr kumimoji="1" lang="ja-JP" altLang="en-US" dirty="0" smtClean="0"/>
              <a:t>鉱業，採石業</a:t>
            </a:r>
            <a:endParaRPr kumimoji="1" lang="en-US" altLang="ja-JP" dirty="0" smtClean="0"/>
          </a:p>
          <a:p>
            <a:r>
              <a:rPr kumimoji="1" lang="ja-JP" altLang="en-US" dirty="0" smtClean="0"/>
              <a:t>建築業</a:t>
            </a:r>
            <a:endParaRPr kumimoji="1" lang="en-US" altLang="ja-JP" dirty="0" smtClean="0"/>
          </a:p>
          <a:p>
            <a:r>
              <a:rPr kumimoji="1" lang="ja-JP" altLang="en-US" dirty="0" smtClean="0"/>
              <a:t>製造業</a:t>
            </a:r>
            <a:endParaRPr kumimoji="1" lang="en-US" altLang="ja-JP" dirty="0" smtClean="0"/>
          </a:p>
          <a:p>
            <a:r>
              <a:rPr kumimoji="1" lang="ja-JP" altLang="en-US" dirty="0" smtClean="0"/>
              <a:t>電気，ガス，水道業</a:t>
            </a:r>
            <a:endParaRPr kumimoji="1" lang="en-US" altLang="ja-JP" dirty="0" smtClean="0"/>
          </a:p>
          <a:p>
            <a:r>
              <a:rPr kumimoji="1" lang="ja-JP" altLang="en-US" dirty="0" smtClean="0"/>
              <a:t>情報通信業</a:t>
            </a:r>
            <a:endParaRPr kumimoji="1" lang="en-US" altLang="ja-JP" dirty="0" smtClean="0"/>
          </a:p>
          <a:p>
            <a:r>
              <a:rPr kumimoji="1" lang="ja-JP" altLang="en-US" dirty="0" smtClean="0"/>
              <a:t>運輸業，郵便業</a:t>
            </a:r>
            <a:endParaRPr kumimoji="1" lang="en-US" altLang="ja-JP" dirty="0" smtClean="0"/>
          </a:p>
          <a:p>
            <a:r>
              <a:rPr kumimoji="1" lang="ja-JP" altLang="en-US" dirty="0" smtClean="0"/>
              <a:t>卸売業，小売業</a:t>
            </a:r>
            <a:endParaRPr kumimoji="1" lang="en-US" altLang="ja-JP" dirty="0" smtClean="0"/>
          </a:p>
          <a:p>
            <a:r>
              <a:rPr kumimoji="1" lang="ja-JP" altLang="en-US" dirty="0" smtClean="0"/>
              <a:t>金融業，保険業</a:t>
            </a:r>
            <a:endParaRPr kumimoji="1" lang="en-US" altLang="ja-JP" dirty="0" smtClean="0"/>
          </a:p>
          <a:p>
            <a:r>
              <a:rPr kumimoji="1" lang="ja-JP" altLang="en-US" dirty="0" smtClean="0"/>
              <a:t>不動産業，物品賃貸業</a:t>
            </a:r>
            <a:endParaRPr kumimoji="1" lang="en-US" altLang="ja-JP" dirty="0" smtClean="0"/>
          </a:p>
          <a:p>
            <a:r>
              <a:rPr kumimoji="1" lang="ja-JP" altLang="en-US" dirty="0" smtClean="0"/>
              <a:t>学術研究，専門技術サービス業</a:t>
            </a:r>
            <a:endParaRPr kumimoji="1" lang="en-US" altLang="ja-JP" dirty="0" smtClean="0"/>
          </a:p>
          <a:p>
            <a:r>
              <a:rPr kumimoji="1" lang="ja-JP" altLang="en-US" dirty="0" smtClean="0"/>
              <a:t>宿泊業，飲食サービス業</a:t>
            </a:r>
            <a:endParaRPr kumimoji="1" lang="en-US" altLang="ja-JP" dirty="0" smtClean="0"/>
          </a:p>
          <a:p>
            <a:r>
              <a:rPr kumimoji="1" lang="ja-JP" altLang="en-US" dirty="0" smtClean="0"/>
              <a:t>生活関連，娯楽業</a:t>
            </a:r>
            <a:endParaRPr kumimoji="1" lang="en-US" altLang="ja-JP" dirty="0" smtClean="0"/>
          </a:p>
          <a:p>
            <a:r>
              <a:rPr kumimoji="1" lang="ja-JP" altLang="en-US" dirty="0" smtClean="0"/>
              <a:t>教育，学習支援業</a:t>
            </a:r>
            <a:endParaRPr kumimoji="1" lang="en-US" altLang="ja-JP" dirty="0" smtClean="0"/>
          </a:p>
          <a:p>
            <a:r>
              <a:rPr kumimoji="1" lang="ja-JP" altLang="en-US" dirty="0" smtClean="0"/>
              <a:t>医療，福祉</a:t>
            </a:r>
            <a:endParaRPr kumimoji="1" lang="en-US" altLang="ja-JP" dirty="0" smtClean="0"/>
          </a:p>
          <a:p>
            <a:r>
              <a:rPr kumimoji="1" lang="ja-JP" altLang="en-US" dirty="0" smtClean="0"/>
              <a:t>複合サービス事業</a:t>
            </a:r>
            <a:endParaRPr kumimoji="1" lang="en-US" altLang="ja-JP" dirty="0" smtClean="0"/>
          </a:p>
          <a:p>
            <a:r>
              <a:rPr kumimoji="1" lang="ja-JP" altLang="en-US" dirty="0" smtClean="0"/>
              <a:t>サービス業</a:t>
            </a:r>
            <a:endParaRPr kumimoji="1" lang="en-US" altLang="ja-JP" dirty="0" smtClean="0"/>
          </a:p>
        </p:txBody>
      </p:sp>
      <p:pic>
        <p:nvPicPr>
          <p:cNvPr id="4" name="図 3"/>
          <p:cNvPicPr>
            <a:picLocks noChangeAspect="1"/>
          </p:cNvPicPr>
          <p:nvPr/>
        </p:nvPicPr>
        <p:blipFill>
          <a:blip r:embed="rId2"/>
          <a:stretch>
            <a:fillRect/>
          </a:stretch>
        </p:blipFill>
        <p:spPr>
          <a:xfrm>
            <a:off x="5697702" y="0"/>
            <a:ext cx="5997969" cy="6858000"/>
          </a:xfrm>
          <a:prstGeom prst="rect">
            <a:avLst/>
          </a:prstGeom>
        </p:spPr>
      </p:pic>
      <p:sp>
        <p:nvSpPr>
          <p:cNvPr id="6" name="正方形/長方形 5"/>
          <p:cNvSpPr/>
          <p:nvPr/>
        </p:nvSpPr>
        <p:spPr>
          <a:xfrm>
            <a:off x="5618206" y="551633"/>
            <a:ext cx="700216" cy="6227806"/>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p:cNvSpPr txBox="1">
            <a:spLocks/>
          </p:cNvSpPr>
          <p:nvPr/>
        </p:nvSpPr>
        <p:spPr>
          <a:xfrm>
            <a:off x="6676992" y="2414843"/>
            <a:ext cx="4819734" cy="2501385"/>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3600" dirty="0" smtClean="0"/>
              <a:t>過去の働き口</a:t>
            </a:r>
            <a:endParaRPr lang="en-US" altLang="ja-JP" sz="3600" dirty="0" smtClean="0"/>
          </a:p>
          <a:p>
            <a:pPr marL="0" indent="0">
              <a:buFont typeface="Arial" panose="020B0604020202020204" pitchFamily="34" charset="0"/>
              <a:buNone/>
            </a:pPr>
            <a:endParaRPr lang="en-US" altLang="ja-JP" dirty="0" smtClean="0"/>
          </a:p>
          <a:p>
            <a:pPr marL="0" indent="0">
              <a:buFont typeface="Arial" panose="020B0604020202020204" pitchFamily="34" charset="0"/>
              <a:buNone/>
            </a:pPr>
            <a:r>
              <a:rPr lang="ja-JP" altLang="en-US" dirty="0" smtClean="0"/>
              <a:t>農業や漁業，家事手伝い</a:t>
            </a:r>
            <a:endParaRPr lang="en-US" altLang="ja-JP" dirty="0" smtClean="0"/>
          </a:p>
          <a:p>
            <a:pPr marL="0" indent="0">
              <a:buFont typeface="Arial" panose="020B0604020202020204" pitchFamily="34" charset="0"/>
              <a:buNone/>
            </a:pPr>
            <a:r>
              <a:rPr lang="ja-JP" altLang="en-US" dirty="0" smtClean="0"/>
              <a:t>畳職人，下駄職人，被服関係</a:t>
            </a:r>
            <a:endParaRPr lang="en-US" altLang="ja-JP" dirty="0" smtClean="0"/>
          </a:p>
          <a:p>
            <a:pPr marL="0" indent="0">
              <a:buFont typeface="Arial" panose="020B0604020202020204" pitchFamily="34" charset="0"/>
              <a:buNone/>
            </a:pPr>
            <a:endParaRPr lang="en-US" altLang="ja-JP" dirty="0"/>
          </a:p>
          <a:p>
            <a:pPr marL="0" indent="0" algn="ctr">
              <a:buFont typeface="Arial" panose="020B0604020202020204" pitchFamily="34" charset="0"/>
              <a:buNone/>
            </a:pPr>
            <a:r>
              <a:rPr lang="ja-JP" altLang="en-US" dirty="0" smtClean="0">
                <a:solidFill>
                  <a:srgbClr val="FF0000"/>
                </a:solidFill>
              </a:rPr>
              <a:t>職種の拡大</a:t>
            </a:r>
            <a:endParaRPr lang="en-US" altLang="ja-JP" dirty="0" smtClean="0">
              <a:solidFill>
                <a:srgbClr val="FF0000"/>
              </a:solidFill>
            </a:endParaRPr>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en-US" altLang="ja-JP" dirty="0" smtClean="0"/>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681967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500"/>
                                        <p:tgtEl>
                                          <p:spTgt spid="3">
                                            <p:txEl>
                                              <p:pRg st="9" end="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fade">
                                      <p:cBhvr>
                                        <p:cTn id="45" dur="500"/>
                                        <p:tgtEl>
                                          <p:spTgt spid="3">
                                            <p:txEl>
                                              <p:pRg st="11" end="11"/>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fade">
                                      <p:cBhvr>
                                        <p:cTn id="48" dur="500"/>
                                        <p:tgtEl>
                                          <p:spTgt spid="3">
                                            <p:txEl>
                                              <p:pRg st="12" end="12"/>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Effect transition="in" filter="fade">
                                      <p:cBhvr>
                                        <p:cTn id="51" dur="500"/>
                                        <p:tgtEl>
                                          <p:spTgt spid="3">
                                            <p:txEl>
                                              <p:pRg st="13" end="13"/>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3">
                                            <p:txEl>
                                              <p:pRg st="14" end="14"/>
                                            </p:txEl>
                                          </p:spTgt>
                                        </p:tgtEl>
                                        <p:attrNameLst>
                                          <p:attrName>style.visibility</p:attrName>
                                        </p:attrNameLst>
                                      </p:cBhvr>
                                      <p:to>
                                        <p:strVal val="visible"/>
                                      </p:to>
                                    </p:set>
                                    <p:animEffect transition="in" filter="fade">
                                      <p:cBhvr>
                                        <p:cTn id="54" dur="500"/>
                                        <p:tgtEl>
                                          <p:spTgt spid="3">
                                            <p:txEl>
                                              <p:pRg st="14" end="14"/>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animEffect transition="in" filter="fade">
                                      <p:cBhvr>
                                        <p:cTn id="57" dur="500"/>
                                        <p:tgtEl>
                                          <p:spTgt spid="3">
                                            <p:txEl>
                                              <p:pRg st="15" end="15"/>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3">
                                            <p:txEl>
                                              <p:pRg st="16" end="16"/>
                                            </p:txEl>
                                          </p:spTgt>
                                        </p:tgtEl>
                                        <p:attrNameLst>
                                          <p:attrName>style.visibility</p:attrName>
                                        </p:attrNameLst>
                                      </p:cBhvr>
                                      <p:to>
                                        <p:strVal val="visible"/>
                                      </p:to>
                                    </p:set>
                                    <p:animEffect transition="in" filter="fade">
                                      <p:cBhvr>
                                        <p:cTn id="60" dur="500"/>
                                        <p:tgtEl>
                                          <p:spTgt spid="3">
                                            <p:txEl>
                                              <p:pRg st="16" end="16"/>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4342263" y="3027810"/>
            <a:ext cx="2504303" cy="61783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kumimoji="1" lang="ja-JP" altLang="en-US"/>
          </a:p>
        </p:txBody>
      </p:sp>
      <p:sp>
        <p:nvSpPr>
          <p:cNvPr id="3" name="コンテンツ プレースホルダ 2"/>
          <p:cNvSpPr>
            <a:spLocks noGrp="1"/>
          </p:cNvSpPr>
          <p:nvPr>
            <p:ph idx="1"/>
          </p:nvPr>
        </p:nvSpPr>
        <p:spPr>
          <a:xfrm>
            <a:off x="838200" y="1617740"/>
            <a:ext cx="10515600" cy="3618171"/>
          </a:xfrm>
        </p:spPr>
        <p:txBody>
          <a:bodyPr>
            <a:normAutofit/>
          </a:bodyPr>
          <a:lstStyle/>
          <a:p>
            <a:pPr marL="0" indent="0">
              <a:buNone/>
            </a:pPr>
            <a:r>
              <a:rPr lang="ja-JP" altLang="en-US" dirty="0">
                <a:solidFill>
                  <a:srgbClr val="FF0000"/>
                </a:solidFill>
              </a:rPr>
              <a:t>障害者の雇用の促進等に関する法律</a:t>
            </a:r>
            <a:endParaRPr lang="en-US" altLang="ja-JP" dirty="0"/>
          </a:p>
          <a:p>
            <a:r>
              <a:rPr lang="ja-JP" altLang="en-US" dirty="0" smtClean="0"/>
              <a:t>職域の拡大</a:t>
            </a:r>
            <a:endParaRPr lang="en-US" altLang="ja-JP" dirty="0" smtClean="0"/>
          </a:p>
          <a:p>
            <a:r>
              <a:rPr kumimoji="1" lang="ja-JP" altLang="en-US" dirty="0" smtClean="0"/>
              <a:t>雇用人数の増加</a:t>
            </a:r>
            <a:endParaRPr kumimoji="1" lang="en-US" altLang="ja-JP" dirty="0" smtClean="0"/>
          </a:p>
          <a:p>
            <a:r>
              <a:rPr kumimoji="1" lang="ja-JP" altLang="en-US" dirty="0" smtClean="0"/>
              <a:t>雇用率　一般事業主　１．８％⇒２％</a:t>
            </a:r>
            <a:endParaRPr kumimoji="1" lang="en-US" altLang="ja-JP" dirty="0" smtClean="0"/>
          </a:p>
          <a:p>
            <a:pPr marL="0" indent="0">
              <a:buNone/>
            </a:pPr>
            <a:r>
              <a:rPr lang="ja-JP" altLang="en-US" dirty="0"/>
              <a:t> </a:t>
            </a:r>
            <a:r>
              <a:rPr kumimoji="1" lang="ja-JP" altLang="en-US" dirty="0" smtClean="0"/>
              <a:t>　　　　　　国・地方公共団体２．３％</a:t>
            </a:r>
            <a:endParaRPr kumimoji="1" lang="en-US" altLang="ja-JP" dirty="0" smtClean="0"/>
          </a:p>
          <a:p>
            <a:pPr marL="0" indent="0">
              <a:buNone/>
            </a:pPr>
            <a:r>
              <a:rPr kumimoji="1" lang="ja-JP" altLang="en-US" dirty="0" smtClean="0"/>
              <a:t>　　　　　　 都道府県教育委員会等２．２％</a:t>
            </a:r>
            <a:endParaRPr kumimoji="1" lang="en-US" altLang="ja-JP" dirty="0" smtClean="0"/>
          </a:p>
          <a:p>
            <a:r>
              <a:rPr kumimoji="1" lang="ja-JP" altLang="en-US" dirty="0" smtClean="0"/>
              <a:t>活躍の場面の拡大</a:t>
            </a:r>
            <a:r>
              <a:rPr kumimoji="1" lang="ja-JP" altLang="en-US" dirty="0" smtClean="0">
                <a:solidFill>
                  <a:schemeClr val="bg1"/>
                </a:solidFill>
              </a:rPr>
              <a:t>でる社会へ</a:t>
            </a:r>
            <a:endParaRPr kumimoji="1" lang="ja-JP" altLang="en-US" dirty="0">
              <a:solidFill>
                <a:schemeClr val="bg1"/>
              </a:solidFill>
            </a:endParaRPr>
          </a:p>
        </p:txBody>
      </p:sp>
      <p:sp>
        <p:nvSpPr>
          <p:cNvPr id="5" name="正方形/長方形 4"/>
          <p:cNvSpPr/>
          <p:nvPr/>
        </p:nvSpPr>
        <p:spPr>
          <a:xfrm>
            <a:off x="2603157" y="5321643"/>
            <a:ext cx="7010400" cy="60136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800" dirty="0">
                <a:solidFill>
                  <a:schemeClr val="bg1"/>
                </a:solidFill>
              </a:rPr>
              <a:t>本人の持つ</a:t>
            </a:r>
            <a:r>
              <a:rPr lang="ja-JP" altLang="en-US" sz="2800" dirty="0">
                <a:solidFill>
                  <a:srgbClr val="FF0000"/>
                </a:solidFill>
              </a:rPr>
              <a:t>能力を存分に発揮</a:t>
            </a:r>
            <a:endParaRPr kumimoji="1" lang="ja-JP" altLang="en-US" sz="2800" dirty="0"/>
          </a:p>
        </p:txBody>
      </p:sp>
      <p:sp>
        <p:nvSpPr>
          <p:cNvPr id="2" name="タイトル 1"/>
          <p:cNvSpPr>
            <a:spLocks noGrp="1"/>
          </p:cNvSpPr>
          <p:nvPr>
            <p:ph type="title"/>
          </p:nvPr>
        </p:nvSpPr>
        <p:spPr>
          <a:xfrm>
            <a:off x="838200" y="365126"/>
            <a:ext cx="10515600" cy="835134"/>
          </a:xfrm>
        </p:spPr>
        <p:txBody>
          <a:bodyPr/>
          <a:lstStyle/>
          <a:p>
            <a:r>
              <a:rPr lang="ja-JP" altLang="en-US" dirty="0" smtClean="0"/>
              <a:t>近年のろう者の就労</a:t>
            </a:r>
            <a:endParaRPr kumimoji="1" lang="ja-JP" alt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2353</TotalTime>
  <Words>1376</Words>
  <Application>Microsoft Macintosh PowerPoint</Application>
  <PresentationFormat>ユーザー設定</PresentationFormat>
  <Paragraphs>445</Paragraphs>
  <Slides>24</Slides>
  <Notes>1</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ろう者と就労の変遷</vt:lpstr>
      <vt:lpstr>ろう者を取り巻く就労環境</vt:lpstr>
      <vt:lpstr>戦前のろう者と就労</vt:lpstr>
      <vt:lpstr>戦後のろう者と就労</vt:lpstr>
      <vt:lpstr>戦後のろう者と就労</vt:lpstr>
      <vt:lpstr>聾学校専攻科の役割</vt:lpstr>
      <vt:lpstr>PowerPoint プレゼンテーション</vt:lpstr>
      <vt:lpstr>PowerPoint プレゼンテーション</vt:lpstr>
      <vt:lpstr>近年のろう者の就労</vt:lpstr>
      <vt:lpstr>欠格条項とは</vt:lpstr>
      <vt:lpstr>PowerPoint プレゼンテーション</vt:lpstr>
      <vt:lpstr>昭和53年普通高校と聾学校高等部卒業生の就労先比較（人）</vt:lpstr>
      <vt:lpstr>平成26年普通高校と聾学校高等部卒業生の就労先比較（人）</vt:lpstr>
      <vt:lpstr>ろう者が抱える課題は何か</vt:lpstr>
      <vt:lpstr>昭和25年（1950）の高等部卒業生の進路</vt:lpstr>
      <vt:lpstr>昭和25年の職業間における男女の差</vt:lpstr>
      <vt:lpstr>昭和25年（1950）と平成26年（2015）の比較</vt:lpstr>
      <vt:lpstr>平成26年の職業間における男女の差</vt:lpstr>
      <vt:lpstr>PowerPoint プレゼンテーション</vt:lpstr>
      <vt:lpstr>PowerPoint プレゼンテーション</vt:lpstr>
      <vt:lpstr>聾学校卒業者の進路状況</vt:lpstr>
      <vt:lpstr>PowerPoint プレゼンテーション</vt:lpstr>
      <vt:lpstr>平成14年と平成26年の比較</vt:lpstr>
      <vt:lpstr>作成：宮町　悦信（2015年）  編集：筑波技術大学ろう者学教育コンテンツ開発取組担当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ろう者と就労の変遷</dc:title>
  <dc:creator>宮町悦信</dc:creator>
  <cp:lastModifiedBy>門脇 翠</cp:lastModifiedBy>
  <cp:revision>62</cp:revision>
  <dcterms:created xsi:type="dcterms:W3CDTF">2015-06-08T13:06:46Z</dcterms:created>
  <dcterms:modified xsi:type="dcterms:W3CDTF">2017-05-09T05:44:59Z</dcterms:modified>
</cp:coreProperties>
</file>