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6" r:id="rId3"/>
    <p:sldId id="274" r:id="rId4"/>
    <p:sldId id="280" r:id="rId5"/>
    <p:sldId id="269" r:id="rId6"/>
    <p:sldId id="271" r:id="rId7"/>
    <p:sldId id="270" r:id="rId8"/>
    <p:sldId id="273" r:id="rId9"/>
    <p:sldId id="272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D54F"/>
    <a:srgbClr val="0000CC"/>
    <a:srgbClr val="4D4D4D"/>
    <a:srgbClr val="4F81BD"/>
    <a:srgbClr val="C3D69B"/>
    <a:srgbClr val="C6D9F1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F6C17-70AE-4E6A-B976-D87E97B0240F}" type="datetimeFigureOut">
              <a:rPr kumimoji="1" lang="ja-JP" altLang="en-US" smtClean="0"/>
              <a:t>18/01/30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B7A94-4422-4D3F-869D-0DF03F8F9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06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64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B7C7-9D25-4D32-9C65-4133399ED296}" type="datetime1">
              <a:rPr kumimoji="1" lang="ja-JP" altLang="en-US" smtClean="0"/>
              <a:t>18/01/30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7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680-DFE9-4236-8BF9-3782C9284116}" type="datetime1">
              <a:rPr kumimoji="1" lang="ja-JP" altLang="en-US" smtClean="0"/>
              <a:t>18/01/30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04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801-957C-40AC-8EBD-266CC9602CC8}" type="datetime1">
              <a:rPr kumimoji="1" lang="ja-JP" altLang="en-US" smtClean="0"/>
              <a:t>18/01/30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35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51C0-4874-41B7-AF0C-E556B76BD8C9}" type="datetime1">
              <a:rPr kumimoji="1" lang="ja-JP" altLang="en-US" smtClean="0"/>
              <a:t>18/01/30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95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6248-D1A2-4D4C-BC42-0EEB8D9BC33D}" type="datetime1">
              <a:rPr kumimoji="1" lang="ja-JP" altLang="en-US" smtClean="0"/>
              <a:t>18/01/30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90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C0F1-9069-4FE1-9499-6F994903319A}" type="datetime1">
              <a:rPr kumimoji="1" lang="ja-JP" altLang="en-US" smtClean="0"/>
              <a:t>18/01/30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4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DBA9-4D85-4211-AFBD-D796A7A6A836}" type="datetime1">
              <a:rPr kumimoji="1" lang="ja-JP" altLang="en-US" smtClean="0"/>
              <a:t>18/01/30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84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99ED-B158-4411-9871-AA02C58384D1}" type="datetime1">
              <a:rPr kumimoji="1" lang="ja-JP" altLang="en-US" smtClean="0"/>
              <a:t>18/01/30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44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E0C0-0C46-4A00-95C1-A1D37685F0C7}" type="datetime1">
              <a:rPr kumimoji="1" lang="ja-JP" altLang="en-US" smtClean="0"/>
              <a:t>18/01/30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80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7D41-A571-450F-8896-E561F480C674}" type="datetime1">
              <a:rPr kumimoji="1" lang="ja-JP" altLang="en-US" smtClean="0"/>
              <a:t>18/01/30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9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09E1-0E2D-458C-B573-53162ABC2BAE}" type="datetime1">
              <a:rPr kumimoji="1" lang="ja-JP" altLang="en-US" smtClean="0"/>
              <a:t>18/01/30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CB608-055A-41B5-AD86-CFFBA9348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75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42950" y="2362200"/>
            <a:ext cx="7658100" cy="3524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「電話リレーサービスについて」</a:t>
            </a:r>
            <a:endParaRPr lang="en-US" altLang="ja-JP" sz="3600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36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補助資料</a:t>
            </a:r>
          </a:p>
          <a:p>
            <a:pPr algn="ctr"/>
            <a:endParaRPr lang="en-US" altLang="ja-JP" sz="2800" dirty="0" smtClean="0">
              <a:solidFill>
                <a:srgbClr val="4D4D4D"/>
              </a:solidFill>
            </a:endParaRPr>
          </a:p>
          <a:p>
            <a:pPr algn="ctr"/>
            <a:endParaRPr lang="en-US" altLang="ja-JP" sz="2400" dirty="0">
              <a:solidFill>
                <a:srgbClr val="4D4D4D"/>
              </a:solidFill>
            </a:endParaRPr>
          </a:p>
          <a:p>
            <a:pPr algn="ctr"/>
            <a:endParaRPr lang="en-US" altLang="ja-JP" sz="2400" dirty="0" smtClean="0">
              <a:solidFill>
                <a:srgbClr val="4D4D4D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rgbClr val="4D4D4D"/>
                </a:solidFill>
              </a:rPr>
              <a:t>筑波技術大学</a:t>
            </a:r>
            <a:endParaRPr lang="en-US" altLang="ja-JP" sz="2000" dirty="0" smtClean="0">
              <a:solidFill>
                <a:srgbClr val="4D4D4D"/>
              </a:solidFill>
            </a:endParaRPr>
          </a:p>
          <a:p>
            <a:pPr algn="ctr"/>
            <a:r>
              <a:rPr lang="ja-JP" altLang="en-US" sz="2000" dirty="0" err="1">
                <a:solidFill>
                  <a:srgbClr val="4D4D4D"/>
                </a:solidFill>
              </a:rPr>
              <a:t>ろう</a:t>
            </a:r>
            <a:r>
              <a:rPr lang="ja-JP" altLang="en-US" sz="2000" dirty="0">
                <a:solidFill>
                  <a:srgbClr val="4D4D4D"/>
                </a:solidFill>
              </a:rPr>
              <a:t>者学教育コンテンツ</a:t>
            </a:r>
            <a:endParaRPr lang="en-US" altLang="ja-JP" sz="2000" dirty="0">
              <a:solidFill>
                <a:srgbClr val="4D4D4D"/>
              </a:solidFill>
            </a:endParaRPr>
          </a:p>
          <a:p>
            <a:pPr algn="ctr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075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/>
        </p:nvSpPr>
        <p:spPr>
          <a:xfrm>
            <a:off x="1801057" y="2564648"/>
            <a:ext cx="5906408" cy="1778844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7" y="2850133"/>
            <a:ext cx="1370826" cy="162227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07" y="314026"/>
            <a:ext cx="1658634" cy="173050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62" y="4751901"/>
            <a:ext cx="1616693" cy="1874427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234478" y="314026"/>
            <a:ext cx="2662272" cy="2250622"/>
            <a:chOff x="4740381" y="3944732"/>
            <a:chExt cx="3498608" cy="2957641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381" y="4027410"/>
              <a:ext cx="2583873" cy="2874963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746" y="3944732"/>
              <a:ext cx="1435243" cy="2150177"/>
            </a:xfrm>
            <a:prstGeom prst="rect">
              <a:avLst/>
            </a:prstGeom>
          </p:spPr>
        </p:pic>
      </p:grpSp>
      <p:pic>
        <p:nvPicPr>
          <p:cNvPr id="10" name="図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55" y="2184897"/>
            <a:ext cx="2575495" cy="2575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グループ化 15"/>
          <p:cNvGrpSpPr/>
          <p:nvPr/>
        </p:nvGrpSpPr>
        <p:grpSpPr>
          <a:xfrm>
            <a:off x="276215" y="4967021"/>
            <a:ext cx="2372540" cy="1702943"/>
            <a:chOff x="2512610" y="5024673"/>
            <a:chExt cx="2453286" cy="1760900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610" y="5024673"/>
              <a:ext cx="1760900" cy="176090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1698" y="6005797"/>
              <a:ext cx="1324198" cy="691893"/>
            </a:xfrm>
            <a:prstGeom prst="rect">
              <a:avLst/>
            </a:prstGeom>
          </p:spPr>
        </p:pic>
      </p:grpSp>
      <p:grpSp>
        <p:nvGrpSpPr>
          <p:cNvPr id="18" name="グループ化 17"/>
          <p:cNvGrpSpPr/>
          <p:nvPr/>
        </p:nvGrpSpPr>
        <p:grpSpPr>
          <a:xfrm>
            <a:off x="3414305" y="306860"/>
            <a:ext cx="3043645" cy="1807781"/>
            <a:chOff x="3124641" y="306860"/>
            <a:chExt cx="3043645" cy="1807781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846" y="306860"/>
              <a:ext cx="1715440" cy="1483856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641" y="804978"/>
              <a:ext cx="1441170" cy="1309663"/>
            </a:xfrm>
            <a:prstGeom prst="rect">
              <a:avLst/>
            </a:prstGeom>
          </p:spPr>
        </p:pic>
      </p:grpSp>
      <p:pic>
        <p:nvPicPr>
          <p:cNvPr id="15" name="図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60" y="4793499"/>
            <a:ext cx="1873678" cy="1917491"/>
          </a:xfrm>
          <a:prstGeom prst="rect">
            <a:avLst/>
          </a:prstGeom>
        </p:spPr>
      </p:pic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0577" y="2818071"/>
            <a:ext cx="3909267" cy="127367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電話リレーサービスの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用途はこんなにある！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22" y="4541282"/>
            <a:ext cx="1586577" cy="15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46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1983" t="25505" r="23017" b="9260"/>
          <a:stretch/>
        </p:blipFill>
        <p:spPr>
          <a:xfrm>
            <a:off x="61920" y="129190"/>
            <a:ext cx="9020157" cy="6018113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14362" y="6372225"/>
            <a:ext cx="7915275" cy="371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ja-JP" altLang="en-US" sz="1600" dirty="0" smtClean="0"/>
              <a:t>日本財団電話リレーサービス・モデルプロジェクト </a:t>
            </a:r>
            <a:r>
              <a:rPr lang="en-US" altLang="ja-JP" sz="1600" dirty="0" smtClean="0"/>
              <a:t>web</a:t>
            </a:r>
            <a:r>
              <a:rPr lang="ja-JP" altLang="en-US" sz="1600" dirty="0" smtClean="0"/>
              <a:t>サイトより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298708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95985" y="2507882"/>
            <a:ext cx="7410723" cy="1239286"/>
          </a:xfrm>
        </p:spPr>
        <p:txBody>
          <a:bodyPr/>
          <a:lstStyle/>
          <a:p>
            <a:pPr marL="0" indent="0" hangingPunct="0">
              <a:buNone/>
            </a:pPr>
            <a:r>
              <a:rPr lang="ja-JP" altLang="ja-JP" dirty="0"/>
              <a:t>作成：平井 望，</a:t>
            </a:r>
            <a:r>
              <a:rPr lang="en-US" altLang="ja-JP" dirty="0"/>
              <a:t>2018</a:t>
            </a:r>
            <a:r>
              <a:rPr lang="ja-JP" altLang="ja-JP" dirty="0"/>
              <a:t>年</a:t>
            </a:r>
          </a:p>
          <a:p>
            <a:pPr marL="0" indent="0">
              <a:buNone/>
            </a:pPr>
            <a:r>
              <a:rPr lang="ja-JP" altLang="ja-JP" dirty="0"/>
              <a:t>編集：ろう者学教育コンテンツ開発取組担当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46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雲形吹き出し 11"/>
          <p:cNvSpPr/>
          <p:nvPr/>
        </p:nvSpPr>
        <p:spPr>
          <a:xfrm>
            <a:off x="2924176" y="619125"/>
            <a:ext cx="5314508" cy="2238375"/>
          </a:xfrm>
          <a:prstGeom prst="cloudCallout">
            <a:avLst>
              <a:gd name="adj1" fmla="val -48975"/>
              <a:gd name="adj2" fmla="val 66280"/>
            </a:avLst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88549" y="1101457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あ～あ、不在票が来てる･･･。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クール便の中身が生ものだから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今日中に受け取りたい･･･。</a:t>
            </a:r>
            <a:endParaRPr kumimoji="1" lang="ja-JP" altLang="en-US" sz="2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35" y="3393220"/>
            <a:ext cx="2214883" cy="3125055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3525178" y="3145717"/>
            <a:ext cx="4777981" cy="3467809"/>
            <a:chOff x="3716268" y="2888542"/>
            <a:chExt cx="4777981" cy="346780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80878" y="4920139"/>
              <a:ext cx="2513371" cy="14362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円形吹き出し 6"/>
            <p:cNvSpPr/>
            <p:nvPr/>
          </p:nvSpPr>
          <p:spPr>
            <a:xfrm flipH="1">
              <a:off x="3716268" y="2888542"/>
              <a:ext cx="3570288" cy="1953130"/>
            </a:xfrm>
            <a:prstGeom prst="wedgeEllipseCallout">
              <a:avLst>
                <a:gd name="adj1" fmla="val -48646"/>
                <a:gd name="adj2" fmla="val 68910"/>
              </a:avLst>
            </a:prstGeom>
            <a:solidFill>
              <a:schemeClr val="bg1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938" y="3167831"/>
              <a:ext cx="2302603" cy="1398652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6173751" y="5468089"/>
              <a:ext cx="1107996" cy="369332"/>
            </a:xfrm>
            <a:prstGeom prst="rect">
              <a:avLst/>
            </a:prstGeom>
            <a:solidFill>
              <a:srgbClr val="0000CC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chemeClr val="bg1"/>
                  </a:solidFill>
                </a:rPr>
                <a:t>クール便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6" y="142278"/>
            <a:ext cx="3168713" cy="326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0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3701" y="2574185"/>
            <a:ext cx="7778750" cy="5856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「そうだ、電話リレーサービス！」</a:t>
            </a:r>
            <a:endParaRPr lang="en-US" altLang="ja-JP" sz="36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61" y="3429001"/>
            <a:ext cx="2868570" cy="32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1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355" y="1407146"/>
            <a:ext cx="7886700" cy="2921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u="sng" dirty="0">
                <a:latin typeface="+mn-ea"/>
              </a:rPr>
              <a:t>都内で飲食店を経営する</a:t>
            </a:r>
            <a:r>
              <a:rPr lang="en-US" altLang="ja-JP" sz="2400" u="sng" dirty="0">
                <a:latin typeface="+mn-ea"/>
              </a:rPr>
              <a:t>Y</a:t>
            </a:r>
            <a:r>
              <a:rPr lang="ja-JP" altLang="en-US" sz="2400" u="sng" dirty="0">
                <a:latin typeface="+mn-ea"/>
              </a:rPr>
              <a:t>さん（聴覚障害者</a:t>
            </a:r>
            <a:r>
              <a:rPr lang="ja-JP" altLang="en-US" sz="2400" u="sng" dirty="0" smtClean="0">
                <a:latin typeface="+mn-ea"/>
              </a:rPr>
              <a:t>）</a:t>
            </a:r>
            <a:endParaRPr lang="en-US" altLang="ja-JP" sz="2400" u="sng" dirty="0" smtClean="0">
              <a:latin typeface="+mn-ea"/>
            </a:endParaRPr>
          </a:p>
          <a:p>
            <a:pPr marL="0" indent="0">
              <a:buNone/>
            </a:pP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n-ea"/>
              </a:rPr>
              <a:t>食材</a:t>
            </a:r>
            <a:r>
              <a:rPr lang="ja-JP" altLang="en-US" dirty="0">
                <a:latin typeface="+mn-ea"/>
              </a:rPr>
              <a:t>の調達をするのにファクスやメールだと 　</a:t>
            </a:r>
            <a:r>
              <a:rPr lang="en-US" altLang="ja-JP" dirty="0">
                <a:solidFill>
                  <a:srgbClr val="FF0000"/>
                </a:solidFill>
                <a:latin typeface="+mn-ea"/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週間</a:t>
            </a:r>
            <a:r>
              <a:rPr lang="ja-JP" altLang="en-US" dirty="0" smtClean="0">
                <a:latin typeface="+mn-ea"/>
              </a:rPr>
              <a:t>・・・。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endParaRPr kumimoji="1" lang="en-US" altLang="ja-JP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+mn-ea"/>
              </a:rPr>
              <a:t>電話リレーサービスを使うと</a:t>
            </a:r>
            <a:r>
              <a:rPr kumimoji="1" lang="en-US" altLang="ja-JP" dirty="0" smtClean="0">
                <a:latin typeface="+mn-ea"/>
              </a:rPr>
              <a:t>…</a:t>
            </a:r>
            <a:r>
              <a:rPr kumimoji="1" lang="ja-JP" altLang="en-US" dirty="0" smtClean="0">
                <a:latin typeface="+mn-ea"/>
              </a:rPr>
              <a:t>？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6112" y="4891871"/>
            <a:ext cx="430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たったの</a:t>
            </a:r>
            <a:r>
              <a:rPr kumimoji="1" lang="ja-JP" altLang="en-US" sz="2400" dirty="0" smtClean="0"/>
              <a:t>　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５分</a:t>
            </a:r>
            <a:r>
              <a:rPr kumimoji="1" lang="ja-JP" altLang="en-US" sz="3600" dirty="0" smtClean="0"/>
              <a:t>！！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82175" y="490631"/>
            <a:ext cx="418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（（（</a:t>
            </a:r>
            <a:r>
              <a:rPr lang="en-US" altLang="ja-JP" sz="2400" dirty="0"/>
              <a:t> </a:t>
            </a:r>
            <a:r>
              <a:rPr kumimoji="1" lang="ja-JP" altLang="en-US" sz="2400" dirty="0" smtClean="0"/>
              <a:t>利用者の声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）））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187607" y="6488642"/>
            <a:ext cx="804722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050" u="sng" dirty="0"/>
              <a:t>特定非営利活動法人</a:t>
            </a:r>
            <a:r>
              <a:rPr lang="en-US" altLang="ja-JP" sz="1050" u="sng" dirty="0"/>
              <a:t>Information Gap Buster</a:t>
            </a:r>
            <a:r>
              <a:rPr lang="ja-JP" altLang="ja-JP" sz="1050" u="sng" dirty="0"/>
              <a:t>：電話リレーサービス普及シンポジウム報告資料（</a:t>
            </a:r>
            <a:r>
              <a:rPr lang="en-US" altLang="ja-JP" sz="1050" u="sng" dirty="0"/>
              <a:t>2015</a:t>
            </a:r>
            <a:r>
              <a:rPr lang="ja-JP" altLang="ja-JP" sz="1050" u="sng" dirty="0"/>
              <a:t>年</a:t>
            </a:r>
            <a:r>
              <a:rPr lang="en-US" altLang="ja-JP" sz="1050" u="sng" dirty="0"/>
              <a:t>10</a:t>
            </a:r>
            <a:r>
              <a:rPr lang="ja-JP" altLang="ja-JP" sz="1050" u="sng" dirty="0"/>
              <a:t>月</a:t>
            </a:r>
            <a:r>
              <a:rPr lang="en-US" altLang="ja-JP" sz="1050" u="sng" dirty="0"/>
              <a:t>10</a:t>
            </a:r>
            <a:r>
              <a:rPr lang="ja-JP" altLang="ja-JP" sz="1050" u="sng" dirty="0"/>
              <a:t>日東京開催</a:t>
            </a:r>
            <a:r>
              <a:rPr lang="ja-JP" altLang="ja-JP" sz="1050" u="sng" dirty="0" smtClean="0"/>
              <a:t>）</a:t>
            </a:r>
            <a:r>
              <a:rPr lang="ja-JP" altLang="en-US" sz="1050" u="sng" dirty="0" smtClean="0"/>
              <a:t>より</a:t>
            </a:r>
            <a:r>
              <a:rPr lang="ja-JP" altLang="ja-JP" sz="1050" dirty="0" smtClean="0"/>
              <a:t> </a:t>
            </a:r>
            <a:endParaRPr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27263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345" y="413359"/>
            <a:ext cx="8721943" cy="647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電話</a:t>
            </a:r>
            <a:r>
              <a:rPr lang="ja-JP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リレーサービスとは？</a:t>
            </a:r>
            <a:endParaRPr lang="en-US" altLang="ja-JP" sz="3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5"/>
          <a:stretch/>
        </p:blipFill>
        <p:spPr>
          <a:xfrm>
            <a:off x="75240" y="3027124"/>
            <a:ext cx="9008579" cy="3205163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11345" y="1352496"/>
            <a:ext cx="8721944" cy="155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手話通訳オペレーターが “手話や文字”と “音声”</a:t>
            </a: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通訳することにより、電話でリアルタイムに聴覚障害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者と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聴者</a:t>
            </a: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をつなぐサービス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614362" y="6372225"/>
            <a:ext cx="7915275" cy="371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ja-JP" altLang="en-US" sz="1600" dirty="0" smtClean="0"/>
              <a:t>日本財団ブログ「ソーシャルイノベーション探訪」</a:t>
            </a:r>
            <a:r>
              <a:rPr lang="en-US" altLang="ja-JP" sz="1600" dirty="0" smtClean="0"/>
              <a:t>web</a:t>
            </a:r>
            <a:r>
              <a:rPr lang="ja-JP" altLang="en-US" sz="1600" dirty="0" smtClean="0"/>
              <a:t>サイトより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412412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3362" y="413359"/>
            <a:ext cx="8392337" cy="647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（問１）この女性は誰にかけようとしていますか？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03" y="1327425"/>
            <a:ext cx="8465994" cy="4762122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14362" y="6372225"/>
            <a:ext cx="7915275" cy="371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ja-JP" altLang="en-US" sz="1600" dirty="0" smtClean="0"/>
              <a:t>公益社団法人 鳥取県聴覚障害者協会　より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132942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3362" y="413359"/>
            <a:ext cx="8392337" cy="647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（答え）手話通訳オペレーター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62" y="1336761"/>
            <a:ext cx="8392337" cy="4720689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14362" y="6372225"/>
            <a:ext cx="7915275" cy="371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ja-JP" altLang="en-US" sz="1600" dirty="0" smtClean="0"/>
              <a:t>公益社団法人 鳥取県聴覚障害者協会より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92057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413359"/>
            <a:ext cx="9144000" cy="647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（問２）オペレーターは誰にかけようとしていますか？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62" y="1344615"/>
            <a:ext cx="8401754" cy="4725986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14362" y="6372225"/>
            <a:ext cx="7915275" cy="371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ja-JP" altLang="en-US" sz="1600" dirty="0" smtClean="0"/>
              <a:t>公益社団法人 鳥取県聴覚障害者協会　より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399781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B608-055A-41B5-AD86-CFFBA9348A5B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3362" y="413359"/>
            <a:ext cx="8392337" cy="647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（答え）宅配便のドライバー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333587"/>
            <a:ext cx="8438442" cy="4746624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14362" y="6372225"/>
            <a:ext cx="7915275" cy="371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ja-JP" altLang="en-US" sz="1600" dirty="0" smtClean="0"/>
              <a:t>公益社団法人 鳥取県聴覚障害者協会　より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120222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平井望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24765</TotalTime>
  <Words>272</Words>
  <Application>Microsoft Macintosh PowerPoint</Application>
  <PresentationFormat>画面に合わせる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Hirai</dc:creator>
  <cp:lastModifiedBy>門脇 翠</cp:lastModifiedBy>
  <cp:revision>132</cp:revision>
  <dcterms:created xsi:type="dcterms:W3CDTF">2017-09-08T08:29:28Z</dcterms:created>
  <dcterms:modified xsi:type="dcterms:W3CDTF">2018-01-30T05:19:01Z</dcterms:modified>
</cp:coreProperties>
</file>