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4" r:id="rId5"/>
    <p:sldId id="269" r:id="rId6"/>
    <p:sldId id="265" r:id="rId7"/>
    <p:sldId id="267" r:id="rId8"/>
    <p:sldId id="266" r:id="rId9"/>
    <p:sldId id="271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19/01/15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 dirty="0" smtClean="0"/>
              <a:t>黒崎時安氏の人生を通して当時の社会について考えよう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104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r>
              <a:rPr lang="ja-JP" altLang="en-US" dirty="0" smtClean="0"/>
              <a:t>どう感じたかまとめる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03408" y="2562266"/>
            <a:ext cx="8042276" cy="3632989"/>
          </a:xfrm>
        </p:spPr>
        <p:txBody>
          <a:bodyPr/>
          <a:lstStyle/>
          <a:p>
            <a:r>
              <a:rPr lang="ja-JP" altLang="en-US" sz="3600" dirty="0" smtClean="0"/>
              <a:t>ろう高齢者の生き方</a:t>
            </a:r>
            <a:endParaRPr lang="en-US" altLang="ja-JP" sz="3600" dirty="0" smtClean="0"/>
          </a:p>
          <a:p>
            <a:r>
              <a:rPr lang="ja-JP" altLang="en-US" sz="3600" dirty="0" smtClean="0"/>
              <a:t>当時の社会的背景</a:t>
            </a:r>
            <a:endParaRPr lang="en-US" altLang="ja-JP" sz="3600" dirty="0" smtClean="0"/>
          </a:p>
          <a:p>
            <a:r>
              <a:rPr lang="ja-JP" altLang="en-US" sz="3600" dirty="0" smtClean="0"/>
              <a:t>黒崎さんの手話言語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79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795" y="2370723"/>
            <a:ext cx="8042276" cy="121077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ja-JP" altLang="ja-JP" sz="2800" dirty="0"/>
              <a:t>作成</a:t>
            </a:r>
            <a:r>
              <a:rPr lang="ja-JP" altLang="ja-JP" sz="2800" dirty="0" smtClean="0"/>
              <a:t>：</a:t>
            </a:r>
            <a:r>
              <a:rPr lang="ja-JP" altLang="en-US" sz="2800" dirty="0" smtClean="0"/>
              <a:t>矢野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羽衣子</a:t>
            </a:r>
            <a:r>
              <a:rPr lang="ja-JP" altLang="ja-JP" sz="2800" dirty="0" smtClean="0"/>
              <a:t>，</a:t>
            </a:r>
            <a:r>
              <a:rPr lang="en-US" altLang="ja-JP" sz="2800" dirty="0"/>
              <a:t>2018</a:t>
            </a:r>
            <a:r>
              <a:rPr lang="ja-JP" altLang="ja-JP" sz="2800" dirty="0"/>
              <a:t>年</a:t>
            </a:r>
          </a:p>
          <a:p>
            <a:pPr marL="0" indent="0">
              <a:buNone/>
            </a:pPr>
            <a:r>
              <a:rPr lang="ja-JP" altLang="ja-JP" sz="2800" dirty="0"/>
              <a:t>編集：ろう者学教育コンテンツ開発取組担当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561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r>
              <a:rPr lang="ja-JP" altLang="en-US" dirty="0" smtClean="0"/>
              <a:t>ろう高齢者について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9275" y="1863095"/>
            <a:ext cx="8042276" cy="4343400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sz="3200" dirty="0" smtClean="0"/>
              <a:t>ろう高齢者のイメージは？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ja-JP" altLang="en-US" sz="3200" dirty="0" smtClean="0"/>
              <a:t>ろう高齢者と会ったこと、話したことある？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319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9275" y="289920"/>
            <a:ext cx="8042276" cy="878497"/>
          </a:xfrm>
        </p:spPr>
        <p:txBody>
          <a:bodyPr/>
          <a:lstStyle/>
          <a:p>
            <a:r>
              <a:rPr kumimoji="1" lang="ja-JP" altLang="en-US" dirty="0" smtClean="0"/>
              <a:t>黒崎時安氏年譜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1316" y="1311545"/>
            <a:ext cx="8531409" cy="5177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1929</a:t>
            </a:r>
            <a:r>
              <a:rPr lang="ja-JP" altLang="en-US" dirty="0" smtClean="0"/>
              <a:t>年（昭和４年）</a:t>
            </a:r>
            <a:r>
              <a:rPr lang="en-US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大阪</a:t>
            </a:r>
            <a:r>
              <a:rPr lang="ja-JP" altLang="en-US" dirty="0"/>
              <a:t>で</a:t>
            </a:r>
            <a:r>
              <a:rPr lang="ja-JP" altLang="en-US" dirty="0" smtClean="0"/>
              <a:t>生まれる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1939</a:t>
            </a:r>
            <a:r>
              <a:rPr lang="ja-JP" altLang="en-US" dirty="0" smtClean="0"/>
              <a:t>年（昭和１４年）</a:t>
            </a:r>
            <a:r>
              <a:rPr lang="en-US" altLang="ja-JP" dirty="0" smtClean="0"/>
              <a:t>10</a:t>
            </a:r>
            <a:r>
              <a:rPr lang="ja-JP" altLang="en-US" dirty="0" smtClean="0"/>
              <a:t>歳</a:t>
            </a:r>
            <a:r>
              <a:rPr lang="en-US" altLang="ja-JP" dirty="0" smtClean="0"/>
              <a:t>	</a:t>
            </a:r>
            <a:r>
              <a:rPr lang="ja-JP" altLang="en-US" dirty="0" smtClean="0"/>
              <a:t>大阪市立聾学校予科に入学</a:t>
            </a:r>
            <a:r>
              <a:rPr lang="en-US" altLang="ja-JP" dirty="0" smtClean="0"/>
              <a:t>		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	</a:t>
            </a:r>
            <a:r>
              <a:rPr lang="ja-JP" altLang="en-US" dirty="0" smtClean="0"/>
              <a:t>窃盗行為・</a:t>
            </a:r>
            <a:r>
              <a:rPr lang="ja-JP" altLang="en-US" dirty="0"/>
              <a:t>母と死別・小学部</a:t>
            </a:r>
            <a:r>
              <a:rPr lang="en-US" altLang="ja-JP" dirty="0" smtClean="0"/>
              <a:t>1</a:t>
            </a:r>
            <a:r>
              <a:rPr lang="ja-JP" altLang="en-US" dirty="0" smtClean="0"/>
              <a:t>年で退学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1945</a:t>
            </a:r>
            <a:r>
              <a:rPr lang="ja-JP" altLang="en-US" dirty="0"/>
              <a:t>年（</a:t>
            </a:r>
            <a:r>
              <a:rPr lang="ja-JP" altLang="en-US" dirty="0" smtClean="0"/>
              <a:t>昭和</a:t>
            </a:r>
            <a:r>
              <a:rPr lang="en-US" altLang="ja-JP" dirty="0" smtClean="0"/>
              <a:t>20</a:t>
            </a:r>
            <a:r>
              <a:rPr lang="ja-JP" altLang="en-US" dirty="0" smtClean="0"/>
              <a:t>年</a:t>
            </a:r>
            <a:r>
              <a:rPr lang="ja-JP" altLang="en-US" dirty="0"/>
              <a:t>）</a:t>
            </a:r>
            <a:r>
              <a:rPr lang="en-US" altLang="ja-JP" dirty="0" smtClean="0"/>
              <a:t>16</a:t>
            </a:r>
            <a:r>
              <a:rPr lang="ja-JP" altLang="en-US" dirty="0" smtClean="0"/>
              <a:t>歳</a:t>
            </a:r>
            <a:r>
              <a:rPr lang="en-US" altLang="ja-JP" dirty="0"/>
              <a:t>	</a:t>
            </a:r>
            <a:r>
              <a:rPr lang="ja-JP" altLang="en-US" dirty="0" smtClean="0"/>
              <a:t>大阪大空襲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1948</a:t>
            </a:r>
            <a:r>
              <a:rPr lang="ja-JP" altLang="en-US" dirty="0"/>
              <a:t>年（</a:t>
            </a:r>
            <a:r>
              <a:rPr lang="ja-JP" altLang="en-US" dirty="0" smtClean="0"/>
              <a:t>昭和</a:t>
            </a:r>
            <a:r>
              <a:rPr lang="en-US" altLang="ja-JP" dirty="0" smtClean="0"/>
              <a:t>23</a:t>
            </a:r>
            <a:r>
              <a:rPr lang="ja-JP" altLang="en-US" dirty="0" smtClean="0"/>
              <a:t>年</a:t>
            </a:r>
            <a:r>
              <a:rPr lang="ja-JP" altLang="en-US" dirty="0"/>
              <a:t>）</a:t>
            </a:r>
            <a:r>
              <a:rPr lang="en-US" altLang="ja-JP" dirty="0" smtClean="0"/>
              <a:t>19〜</a:t>
            </a:r>
            <a:r>
              <a:rPr lang="ja-JP" altLang="en-US" dirty="0" smtClean="0"/>
              <a:t>２２歳</a:t>
            </a:r>
            <a:r>
              <a:rPr lang="en-US" altLang="ja-JP" dirty="0" smtClean="0"/>
              <a:t>	</a:t>
            </a:r>
            <a:r>
              <a:rPr lang="ja-JP" altLang="en-US" dirty="0" smtClean="0"/>
              <a:t>少年刑務所・刑務所収監繰り返し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１９５４年</a:t>
            </a:r>
            <a:r>
              <a:rPr lang="ja-JP" altLang="en-US" dirty="0"/>
              <a:t>（</a:t>
            </a:r>
            <a:r>
              <a:rPr lang="ja-JP" altLang="en-US" dirty="0" smtClean="0"/>
              <a:t>昭和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</a:t>
            </a:r>
            <a:r>
              <a:rPr lang="ja-JP" altLang="en-US" dirty="0"/>
              <a:t>）</a:t>
            </a:r>
            <a:r>
              <a:rPr lang="en-US" altLang="ja-JP" dirty="0" smtClean="0"/>
              <a:t>25</a:t>
            </a:r>
            <a:r>
              <a:rPr lang="ja-JP" altLang="en-US" dirty="0" smtClean="0"/>
              <a:t>歳</a:t>
            </a:r>
            <a:r>
              <a:rPr lang="en-US" altLang="ja-JP" dirty="0" smtClean="0"/>
              <a:t>	</a:t>
            </a:r>
            <a:r>
              <a:rPr lang="ja-JP" altLang="en-US" dirty="0" smtClean="0"/>
              <a:t>大阪で「くつ磨き」・「くず屋」の仕事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1959</a:t>
            </a:r>
            <a:r>
              <a:rPr lang="ja-JP" altLang="en-US" dirty="0"/>
              <a:t>年（</a:t>
            </a:r>
            <a:r>
              <a:rPr lang="ja-JP" altLang="en-US" dirty="0" smtClean="0"/>
              <a:t>昭和</a:t>
            </a:r>
            <a:r>
              <a:rPr lang="en-US" altLang="ja-JP" dirty="0" smtClean="0"/>
              <a:t>3</a:t>
            </a:r>
            <a:r>
              <a:rPr lang="ja-JP" altLang="en-US" dirty="0" smtClean="0"/>
              <a:t>４年</a:t>
            </a:r>
            <a:r>
              <a:rPr lang="ja-JP" altLang="en-US" dirty="0"/>
              <a:t>）</a:t>
            </a:r>
            <a:r>
              <a:rPr lang="en-US" altLang="ja-JP" dirty="0" smtClean="0"/>
              <a:t>30</a:t>
            </a:r>
            <a:r>
              <a:rPr lang="ja-JP" altLang="en-US" dirty="0" smtClean="0"/>
              <a:t>歳</a:t>
            </a:r>
            <a:r>
              <a:rPr lang="en-US" altLang="ja-JP" dirty="0" smtClean="0"/>
              <a:t>	</a:t>
            </a:r>
            <a:r>
              <a:rPr lang="ja-JP" altLang="en-US" dirty="0" smtClean="0"/>
              <a:t>尼崎で日雇い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1963</a:t>
            </a:r>
            <a:r>
              <a:rPr lang="ja-JP" altLang="en-US" dirty="0"/>
              <a:t>年</a:t>
            </a:r>
            <a:r>
              <a:rPr lang="en-US" altLang="ja-JP" dirty="0"/>
              <a:t>(</a:t>
            </a:r>
            <a:r>
              <a:rPr lang="ja-JP" altLang="en-US" dirty="0"/>
              <a:t>昭和３８年）</a:t>
            </a:r>
            <a:r>
              <a:rPr lang="en-US" altLang="ja-JP" dirty="0"/>
              <a:t>34</a:t>
            </a:r>
            <a:r>
              <a:rPr lang="ja-JP" altLang="en-US" dirty="0"/>
              <a:t>歳</a:t>
            </a:r>
            <a:r>
              <a:rPr lang="en-US" altLang="ja-JP" dirty="0"/>
              <a:t>	</a:t>
            </a:r>
            <a:r>
              <a:rPr lang="ja-JP" altLang="en-US" dirty="0"/>
              <a:t>障害者手帳の交付・障害者福祉年金を</a:t>
            </a:r>
            <a:r>
              <a:rPr lang="ja-JP" altLang="en-US" dirty="0" smtClean="0"/>
              <a:t>受給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1995</a:t>
            </a:r>
            <a:r>
              <a:rPr lang="ja-JP" altLang="en-US" dirty="0"/>
              <a:t>年</a:t>
            </a:r>
            <a:r>
              <a:rPr lang="ja-JP" altLang="en-US" dirty="0" smtClean="0"/>
              <a:t>（平成</a:t>
            </a:r>
            <a:r>
              <a:rPr lang="en-US" altLang="ja-JP" dirty="0" smtClean="0"/>
              <a:t>7</a:t>
            </a:r>
            <a:r>
              <a:rPr lang="ja-JP" altLang="en-US" dirty="0" smtClean="0"/>
              <a:t>年</a:t>
            </a:r>
            <a:r>
              <a:rPr lang="ja-JP" altLang="en-US" dirty="0"/>
              <a:t>）</a:t>
            </a:r>
            <a:r>
              <a:rPr lang="en-US" altLang="ja-JP" dirty="0" smtClean="0"/>
              <a:t>66</a:t>
            </a:r>
            <a:r>
              <a:rPr lang="ja-JP" altLang="en-US" dirty="0" smtClean="0"/>
              <a:t>歳</a:t>
            </a:r>
            <a:r>
              <a:rPr lang="en-US" altLang="ja-JP" dirty="0" smtClean="0"/>
              <a:t>		</a:t>
            </a:r>
            <a:r>
              <a:rPr lang="ja-JP" altLang="en-US" dirty="0" smtClean="0"/>
              <a:t>阪神・淡路大震災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2006</a:t>
            </a:r>
            <a:r>
              <a:rPr lang="ja-JP" altLang="en-US" dirty="0"/>
              <a:t>年（</a:t>
            </a:r>
            <a:r>
              <a:rPr lang="ja-JP" altLang="en-US" dirty="0" smtClean="0"/>
              <a:t>平成</a:t>
            </a:r>
            <a:r>
              <a:rPr lang="en-US" altLang="ja-JP" dirty="0" smtClean="0"/>
              <a:t>18</a:t>
            </a:r>
            <a:r>
              <a:rPr lang="ja-JP" altLang="en-US" dirty="0" smtClean="0"/>
              <a:t>年</a:t>
            </a:r>
            <a:r>
              <a:rPr lang="ja-JP" altLang="en-US" dirty="0"/>
              <a:t>）</a:t>
            </a:r>
            <a:r>
              <a:rPr lang="en-US" altLang="ja-JP" dirty="0" smtClean="0"/>
              <a:t>77</a:t>
            </a:r>
            <a:r>
              <a:rPr lang="ja-JP" altLang="en-US" dirty="0" smtClean="0"/>
              <a:t>歳</a:t>
            </a:r>
            <a:r>
              <a:rPr lang="en-US" altLang="ja-JP" dirty="0" smtClean="0"/>
              <a:t>	</a:t>
            </a:r>
            <a:r>
              <a:rPr lang="ja-JP" altLang="en-US" dirty="0" smtClean="0"/>
              <a:t>淡路</a:t>
            </a:r>
            <a:r>
              <a:rPr lang="ja-JP" altLang="en-US" dirty="0"/>
              <a:t>ふくろうの郷に入居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2891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457200" y="2006238"/>
            <a:ext cx="3559123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/>
              <a:t>大阪市立聾学校</a:t>
            </a:r>
            <a:endParaRPr lang="ja-JP" altLang="en-US" sz="3200" dirty="0"/>
          </a:p>
        </p:txBody>
      </p:sp>
      <p:sp>
        <p:nvSpPr>
          <p:cNvPr id="7" name="コンテンツ プレースホルダー 3"/>
          <p:cNvSpPr txBox="1">
            <a:spLocks/>
          </p:cNvSpPr>
          <p:nvPr/>
        </p:nvSpPr>
        <p:spPr>
          <a:xfrm>
            <a:off x="457199" y="2831580"/>
            <a:ext cx="8107524" cy="1767592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>
                <a:solidFill>
                  <a:srgbClr val="000000"/>
                </a:solidFill>
              </a:rPr>
              <a:t>・</a:t>
            </a:r>
            <a:r>
              <a:rPr lang="en-US" altLang="ja-JP" sz="1800" dirty="0" smtClean="0">
                <a:solidFill>
                  <a:srgbClr val="000000"/>
                </a:solidFill>
              </a:rPr>
              <a:t>1901</a:t>
            </a:r>
            <a:r>
              <a:rPr lang="ja-JP" altLang="en-US" sz="1800" dirty="0">
                <a:solidFill>
                  <a:srgbClr val="000000"/>
                </a:solidFill>
              </a:rPr>
              <a:t>年創立一周年記念祝賀会を催す</a:t>
            </a:r>
            <a:r>
              <a:rPr lang="ja-JP" altLang="en-US" sz="1800" dirty="0" smtClean="0">
                <a:solidFill>
                  <a:srgbClr val="000000"/>
                </a:solidFill>
              </a:rPr>
              <a:t>。聾唖生</a:t>
            </a:r>
            <a:r>
              <a:rPr lang="ja-JP" altLang="en-US" sz="1800" dirty="0">
                <a:solidFill>
                  <a:srgbClr val="000000"/>
                </a:solidFill>
              </a:rPr>
              <a:t>の手真似の挨拶</a:t>
            </a:r>
            <a:r>
              <a:rPr lang="ja-JP" altLang="en-US" sz="1800" dirty="0" smtClean="0">
                <a:solidFill>
                  <a:srgbClr val="000000"/>
                </a:solidFill>
              </a:rPr>
              <a:t>あり</a:t>
            </a:r>
            <a:endParaRPr lang="en-US" altLang="ja-JP" sz="1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ja-JP" altLang="en-US" sz="1800" dirty="0" smtClean="0">
                <a:solidFill>
                  <a:srgbClr val="000000"/>
                </a:solidFill>
              </a:rPr>
              <a:t>・大阪</a:t>
            </a:r>
            <a:r>
              <a:rPr lang="ja-JP" altLang="en-US" sz="1800" dirty="0">
                <a:solidFill>
                  <a:srgbClr val="000000"/>
                </a:solidFill>
              </a:rPr>
              <a:t>市立聾唖学校式指文字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ja-JP" altLang="en-US" sz="1800" dirty="0" smtClean="0">
                <a:solidFill>
                  <a:srgbClr val="000000"/>
                </a:solidFill>
              </a:rPr>
              <a:t>・口</a:t>
            </a:r>
            <a:r>
              <a:rPr lang="ja-JP" altLang="en-US" sz="1800" dirty="0">
                <a:solidFill>
                  <a:srgbClr val="000000"/>
                </a:solidFill>
              </a:rPr>
              <a:t>話法が全国に広まるころ、大阪市立聾唖学校では</a:t>
            </a:r>
            <a:r>
              <a:rPr lang="ja-JP" altLang="en-US" sz="1800" dirty="0" smtClean="0">
                <a:solidFill>
                  <a:srgbClr val="000000"/>
                </a:solidFill>
              </a:rPr>
              <a:t>手話法を</a:t>
            </a:r>
            <a:r>
              <a:rPr lang="ja-JP" altLang="en-US" sz="1800" dirty="0">
                <a:solidFill>
                  <a:srgbClr val="000000"/>
                </a:solidFill>
              </a:rPr>
              <a:t>廃止せず続けていた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en-US" altLang="ja-JP" sz="1600" b="1" dirty="0" smtClean="0">
              <a:solidFill>
                <a:srgbClr val="0000FF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ja-JP" altLang="en-US" sz="1600" dirty="0"/>
          </a:p>
        </p:txBody>
      </p:sp>
      <p:pic>
        <p:nvPicPr>
          <p:cNvPr id="8" name="コンテンツ プレースホルダー 3" descr="スクリーンショット 2018-05-23 21.33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3" r="-643"/>
          <a:stretch>
            <a:fillRect/>
          </a:stretch>
        </p:blipFill>
        <p:spPr>
          <a:xfrm>
            <a:off x="4329668" y="4468464"/>
            <a:ext cx="2879117" cy="1583403"/>
          </a:xfrm>
          <a:prstGeom prst="rect">
            <a:avLst/>
          </a:prstGeom>
        </p:spPr>
      </p:pic>
      <p:pic>
        <p:nvPicPr>
          <p:cNvPr id="9" name="図 8" descr="スクリーンショット 2018-05-23 21.29.5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82"/>
          <a:stretch/>
        </p:blipFill>
        <p:spPr>
          <a:xfrm>
            <a:off x="457200" y="4314015"/>
            <a:ext cx="3163827" cy="2018062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57200" y="6368176"/>
            <a:ext cx="3107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dirty="0"/>
              <a:t>大阪市立聾唖学校　</a:t>
            </a:r>
            <a:r>
              <a:rPr kumimoji="1" lang="ja-JP" altLang="en-US" dirty="0"/>
              <a:t>生野校舎</a:t>
            </a:r>
            <a:endParaRPr kumimoji="1"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83549" y="6146337"/>
            <a:ext cx="466045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000000"/>
                </a:solidFill>
              </a:rPr>
              <a:t>参照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：創立百十周年記念誌</a:t>
            </a:r>
            <a:endParaRPr kumimoji="1" lang="en-US" altLang="ja-JP" sz="1400" dirty="0" smtClean="0">
              <a:solidFill>
                <a:srgbClr val="000000"/>
              </a:solidFill>
            </a:endParaRPr>
          </a:p>
          <a:p>
            <a:r>
              <a:rPr kumimoji="1" lang="ja-JP" altLang="en-US" sz="1400" dirty="0" smtClean="0">
                <a:solidFill>
                  <a:srgbClr val="000000"/>
                </a:solidFill>
              </a:rPr>
              <a:t>論文：大阪市立聾唖学校教師たちの手話についての考え方</a:t>
            </a:r>
            <a:endParaRPr kumimoji="1" lang="en-US" altLang="ja-JP" sz="1400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1939</a:t>
            </a:r>
            <a:r>
              <a:rPr lang="ja-JP" altLang="en-US" smtClean="0"/>
              <a:t>年（昭和１４年）</a:t>
            </a:r>
            <a:r>
              <a:rPr lang="en-US" altLang="ja-JP" smtClean="0"/>
              <a:t>10</a:t>
            </a:r>
            <a:r>
              <a:rPr lang="ja-JP" altLang="en-US" smtClean="0"/>
              <a:t>歳</a:t>
            </a:r>
            <a:r>
              <a:rPr lang="en-US" altLang="ja-JP" smtClean="0"/>
              <a:t>	</a:t>
            </a:r>
            <a:r>
              <a:rPr lang="ja-JP" altLang="en-US" smtClean="0"/>
              <a:t>大阪市立聾学校予科に入学</a:t>
            </a:r>
            <a:r>
              <a:rPr lang="en-US" altLang="ja-JP" smtClean="0"/>
              <a:t>		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窃盗行為・母と死別・小学部</a:t>
            </a:r>
            <a:r>
              <a:rPr lang="en-US" altLang="ja-JP" smtClean="0"/>
              <a:t>1</a:t>
            </a:r>
            <a:r>
              <a:rPr lang="ja-JP" altLang="en-US" smtClean="0"/>
              <a:t>年で退学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840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1316" y="351661"/>
            <a:ext cx="8531409" cy="134728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1939</a:t>
            </a:r>
            <a:r>
              <a:rPr lang="ja-JP" altLang="en-US" dirty="0"/>
              <a:t>年（昭和１４年）</a:t>
            </a:r>
            <a:r>
              <a:rPr lang="en-US" altLang="ja-JP" dirty="0"/>
              <a:t>10</a:t>
            </a:r>
            <a:r>
              <a:rPr lang="ja-JP" altLang="en-US" dirty="0"/>
              <a:t>歳</a:t>
            </a:r>
            <a:r>
              <a:rPr lang="en-US" altLang="ja-JP" dirty="0"/>
              <a:t>	</a:t>
            </a:r>
            <a:r>
              <a:rPr lang="ja-JP" altLang="en-US" dirty="0" smtClean="0"/>
              <a:t>大阪市立聾</a:t>
            </a:r>
            <a:r>
              <a:rPr lang="ja-JP" altLang="en-US" dirty="0"/>
              <a:t>学校予科に入学</a:t>
            </a:r>
            <a:r>
              <a:rPr lang="en-US" altLang="ja-JP" dirty="0"/>
              <a:t>		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ja-JP" altLang="en-US" dirty="0" smtClean="0"/>
              <a:t>窃盗</a:t>
            </a:r>
            <a:r>
              <a:rPr lang="ja-JP" altLang="en-US" dirty="0"/>
              <a:t>行為・母と死別・小学部</a:t>
            </a:r>
            <a:r>
              <a:rPr lang="en-US" altLang="ja-JP" dirty="0"/>
              <a:t>1</a:t>
            </a:r>
            <a:r>
              <a:rPr lang="ja-JP" altLang="en-US" dirty="0"/>
              <a:t>年で退学</a:t>
            </a:r>
            <a:endParaRPr lang="en-US" altLang="ja-JP" dirty="0"/>
          </a:p>
        </p:txBody>
      </p:sp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457200" y="2006238"/>
            <a:ext cx="8090359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3200" dirty="0"/>
              <a:t>ふくろうまなびあい文庫　黒崎時安　人生を語る　</a:t>
            </a:r>
            <a:r>
              <a:rPr lang="en-US" altLang="ja-JP" sz="3200" dirty="0"/>
              <a:t>DVD</a:t>
            </a:r>
            <a:r>
              <a:rPr lang="ja-JP" altLang="ja-JP" sz="3200" dirty="0"/>
              <a:t> </a:t>
            </a:r>
            <a:endParaRPr lang="ja-JP" altLang="en-US" sz="3200" dirty="0"/>
          </a:p>
        </p:txBody>
      </p:sp>
      <p:sp>
        <p:nvSpPr>
          <p:cNvPr id="7" name="コンテンツ プレースホルダー 3"/>
          <p:cNvSpPr txBox="1">
            <a:spLocks/>
          </p:cNvSpPr>
          <p:nvPr/>
        </p:nvSpPr>
        <p:spPr>
          <a:xfrm>
            <a:off x="2290292" y="3003190"/>
            <a:ext cx="4846825" cy="283158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「学校の様子」</a:t>
            </a:r>
            <a:endParaRPr lang="en-US" altLang="ja-JP" sz="4000" dirty="0"/>
          </a:p>
          <a:p>
            <a:pPr marL="0" indent="0" algn="ctr">
              <a:buNone/>
            </a:pPr>
            <a:r>
              <a:rPr lang="ja-JP" altLang="en-US" sz="2800" dirty="0" smtClean="0"/>
              <a:t>約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分</a:t>
            </a:r>
            <a:r>
              <a:rPr lang="en-US" altLang="ja-JP" sz="2800" dirty="0" smtClean="0"/>
              <a:t>20</a:t>
            </a:r>
            <a:r>
              <a:rPr lang="ja-JP" altLang="en-US" sz="2800" dirty="0" smtClean="0"/>
              <a:t>秒から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分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秒まで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691295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457200" y="2006238"/>
            <a:ext cx="3903133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 smtClean="0"/>
              <a:t>当時の社会的背景</a:t>
            </a:r>
            <a:endParaRPr lang="ja-JP" altLang="en-US" sz="3200" dirty="0"/>
          </a:p>
        </p:txBody>
      </p:sp>
      <p:sp>
        <p:nvSpPr>
          <p:cNvPr id="7" name="コンテンツ プレースホルダー 3"/>
          <p:cNvSpPr txBox="1">
            <a:spLocks/>
          </p:cNvSpPr>
          <p:nvPr/>
        </p:nvSpPr>
        <p:spPr>
          <a:xfrm>
            <a:off x="457199" y="2831580"/>
            <a:ext cx="8261997" cy="2007848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大阪で第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12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回全日本聾唖体育競技大会</a:t>
            </a:r>
            <a:endParaRPr lang="en-US" altLang="ja-JP" sz="2000" dirty="0">
              <a:solidFill>
                <a:srgbClr val="00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ドイツで第三回国際聾唖者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オリンピック</a:t>
            </a:r>
            <a:endParaRPr lang="en-US" altLang="ja-JP" sz="2000" dirty="0">
              <a:solidFill>
                <a:srgbClr val="00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厚生省　「結婚十訓」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発表　</a:t>
            </a:r>
            <a:r>
              <a:rPr lang="en-US" altLang="ja-JP" sz="2000" dirty="0" smtClean="0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３番目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：悪い遺伝のない人を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選べ</a:t>
            </a:r>
            <a:r>
              <a:rPr lang="en-US" altLang="ja-JP" sz="2000" dirty="0" smtClean="0">
                <a:solidFill>
                  <a:srgbClr val="000000"/>
                </a:solidFill>
                <a:latin typeface="+mn-ea"/>
              </a:rPr>
              <a:t>】</a:t>
            </a:r>
            <a:endParaRPr lang="en-US" altLang="ja-JP" sz="2000" dirty="0">
              <a:solidFill>
                <a:srgbClr val="000000"/>
              </a:solidFill>
              <a:latin typeface="+mn-ea"/>
            </a:endParaRPr>
          </a:p>
          <a:p>
            <a:pPr marL="0" indent="0">
              <a:buFont typeface="Wingdings 2" pitchFamily="18" charset="2"/>
              <a:buNone/>
            </a:pPr>
            <a:endParaRPr lang="en-US" altLang="ja-JP" sz="2000" b="1" dirty="0" smtClean="0">
              <a:solidFill>
                <a:srgbClr val="0000FF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94666" y="6094770"/>
            <a:ext cx="2249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000000"/>
                </a:solidFill>
              </a:rPr>
              <a:t>参照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：創立百十周年記念誌</a:t>
            </a:r>
            <a:endParaRPr kumimoji="1" lang="en-US" altLang="ja-JP" sz="1400" dirty="0" smtClean="0">
              <a:solidFill>
                <a:srgbClr val="000000"/>
              </a:solidFill>
            </a:endParaRPr>
          </a:p>
          <a:p>
            <a:r>
              <a:rPr kumimoji="1" lang="ja-JP" altLang="en-US" sz="1400" dirty="0" smtClean="0">
                <a:solidFill>
                  <a:srgbClr val="000000"/>
                </a:solidFill>
              </a:rPr>
              <a:t>厚生省「結婚十訓」</a:t>
            </a:r>
            <a:endParaRPr kumimoji="1"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1939</a:t>
            </a:r>
            <a:r>
              <a:rPr lang="ja-JP" altLang="en-US" smtClean="0"/>
              <a:t>年（昭和１４年）</a:t>
            </a:r>
            <a:r>
              <a:rPr lang="en-US" altLang="ja-JP" smtClean="0"/>
              <a:t>10</a:t>
            </a:r>
            <a:r>
              <a:rPr lang="ja-JP" altLang="en-US" smtClean="0"/>
              <a:t>歳</a:t>
            </a:r>
            <a:r>
              <a:rPr lang="en-US" altLang="ja-JP" smtClean="0"/>
              <a:t>	</a:t>
            </a:r>
            <a:r>
              <a:rPr lang="ja-JP" altLang="en-US" smtClean="0"/>
              <a:t>大阪市立聾学校予科に入学</a:t>
            </a:r>
            <a:r>
              <a:rPr lang="en-US" altLang="ja-JP" smtClean="0"/>
              <a:t>		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窃盗行為・母と死別・小学部</a:t>
            </a:r>
            <a:r>
              <a:rPr lang="en-US" altLang="ja-JP" smtClean="0"/>
              <a:t>1</a:t>
            </a:r>
            <a:r>
              <a:rPr lang="ja-JP" altLang="en-US" smtClean="0"/>
              <a:t>年で退学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7222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457200" y="2006238"/>
            <a:ext cx="8090359" cy="639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3200" dirty="0"/>
              <a:t>ふくろうまなびあい文庫　黒崎時安　人生を語る　</a:t>
            </a:r>
            <a:r>
              <a:rPr lang="en-US" altLang="ja-JP" sz="3200" dirty="0"/>
              <a:t>DVD</a:t>
            </a:r>
            <a:r>
              <a:rPr lang="ja-JP" altLang="ja-JP" sz="3200" dirty="0"/>
              <a:t> </a:t>
            </a:r>
            <a:endParaRPr lang="ja-JP" altLang="en-US" sz="32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1939</a:t>
            </a:r>
            <a:r>
              <a:rPr lang="ja-JP" altLang="en-US" smtClean="0"/>
              <a:t>年（昭和１４年）</a:t>
            </a:r>
            <a:r>
              <a:rPr lang="en-US" altLang="ja-JP" smtClean="0"/>
              <a:t>10</a:t>
            </a:r>
            <a:r>
              <a:rPr lang="ja-JP" altLang="en-US" smtClean="0"/>
              <a:t>歳</a:t>
            </a:r>
            <a:r>
              <a:rPr lang="en-US" altLang="ja-JP" smtClean="0"/>
              <a:t>	</a:t>
            </a:r>
            <a:r>
              <a:rPr lang="ja-JP" altLang="en-US" smtClean="0"/>
              <a:t>大阪市立聾学校予科に入学</a:t>
            </a:r>
            <a:r>
              <a:rPr lang="en-US" altLang="ja-JP" smtClean="0"/>
              <a:t>		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窃盗行為・母と死別・小学部</a:t>
            </a:r>
            <a:r>
              <a:rPr lang="en-US" altLang="ja-JP" smtClean="0"/>
              <a:t>1</a:t>
            </a:r>
            <a:r>
              <a:rPr lang="ja-JP" altLang="en-US" smtClean="0"/>
              <a:t>年で退学</a:t>
            </a:r>
            <a:endParaRPr lang="en-US" altLang="ja-JP" dirty="0"/>
          </a:p>
        </p:txBody>
      </p:sp>
      <p:sp>
        <p:nvSpPr>
          <p:cNvPr id="9" name="コンテンツ プレースホルダー 3"/>
          <p:cNvSpPr txBox="1">
            <a:spLocks/>
          </p:cNvSpPr>
          <p:nvPr/>
        </p:nvSpPr>
        <p:spPr>
          <a:xfrm>
            <a:off x="2290292" y="3003190"/>
            <a:ext cx="5164337" cy="283158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「母と死別」　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2800" dirty="0"/>
              <a:t>約</a:t>
            </a:r>
            <a:r>
              <a:rPr lang="en-US" altLang="ja-JP" sz="2800" dirty="0"/>
              <a:t>11</a:t>
            </a:r>
            <a:r>
              <a:rPr lang="ja-JP" altLang="en-US" sz="2800" dirty="0"/>
              <a:t>分</a:t>
            </a:r>
            <a:r>
              <a:rPr lang="en-US" altLang="ja-JP" sz="2800" dirty="0"/>
              <a:t>14</a:t>
            </a:r>
            <a:r>
              <a:rPr lang="ja-JP" altLang="en-US" sz="2800" dirty="0"/>
              <a:t>秒から</a:t>
            </a:r>
            <a:r>
              <a:rPr lang="en-US" altLang="ja-JP" sz="2800" dirty="0"/>
              <a:t>12</a:t>
            </a:r>
            <a:r>
              <a:rPr lang="ja-JP" altLang="en-US" sz="2800" dirty="0"/>
              <a:t>分</a:t>
            </a:r>
            <a:r>
              <a:rPr lang="en-US" altLang="ja-JP" sz="2800" dirty="0"/>
              <a:t>50</a:t>
            </a:r>
            <a:r>
              <a:rPr lang="ja-JP" altLang="en-US" sz="2800" dirty="0"/>
              <a:t>秒まで</a:t>
            </a:r>
          </a:p>
        </p:txBody>
      </p:sp>
    </p:spTree>
    <p:extLst>
      <p:ext uri="{BB962C8B-B14F-4D97-AF65-F5344CB8AC3E}">
        <p14:creationId xmlns:p14="http://schemas.microsoft.com/office/powerpoint/2010/main" val="826941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1316" y="369746"/>
            <a:ext cx="8531409" cy="240520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z="2800" dirty="0"/>
              <a:t>1948</a:t>
            </a:r>
            <a:r>
              <a:rPr lang="ja-JP" altLang="en-US" sz="2800" dirty="0"/>
              <a:t>年（昭和</a:t>
            </a:r>
            <a:r>
              <a:rPr lang="en-US" altLang="ja-JP" sz="2800" dirty="0"/>
              <a:t>23</a:t>
            </a:r>
            <a:r>
              <a:rPr lang="ja-JP" altLang="en-US" sz="2800" dirty="0"/>
              <a:t>年）</a:t>
            </a:r>
            <a:r>
              <a:rPr lang="en-US" altLang="ja-JP" sz="2800" dirty="0"/>
              <a:t>19〜</a:t>
            </a:r>
            <a:r>
              <a:rPr lang="ja-JP" altLang="en-US" sz="2800" dirty="0"/>
              <a:t>２２歳</a:t>
            </a:r>
            <a:r>
              <a:rPr lang="en-US" altLang="ja-JP" sz="2800" dirty="0"/>
              <a:t>	</a:t>
            </a:r>
            <a:r>
              <a:rPr lang="ja-JP" altLang="en-US" sz="2800" dirty="0"/>
              <a:t>少年刑務所・刑務所収監繰り返し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１９５４年（昭和</a:t>
            </a:r>
            <a:r>
              <a:rPr lang="en-US" altLang="ja-JP" sz="2800" dirty="0"/>
              <a:t>29</a:t>
            </a:r>
            <a:r>
              <a:rPr lang="ja-JP" altLang="en-US" sz="2800" dirty="0"/>
              <a:t>年）</a:t>
            </a:r>
            <a:r>
              <a:rPr lang="en-US" altLang="ja-JP" sz="2800" dirty="0"/>
              <a:t>25</a:t>
            </a:r>
            <a:r>
              <a:rPr lang="ja-JP" altLang="en-US" sz="2800" dirty="0"/>
              <a:t>歳</a:t>
            </a:r>
            <a:r>
              <a:rPr lang="en-US" altLang="ja-JP" sz="2800" dirty="0"/>
              <a:t>	</a:t>
            </a:r>
            <a:r>
              <a:rPr lang="ja-JP" altLang="en-US" sz="2800" dirty="0"/>
              <a:t>大阪で「くつ磨き」・「くず屋」の仕事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1959</a:t>
            </a:r>
            <a:r>
              <a:rPr lang="ja-JP" altLang="en-US" sz="2800" dirty="0"/>
              <a:t>年（昭和</a:t>
            </a:r>
            <a:r>
              <a:rPr lang="en-US" altLang="ja-JP" sz="2800" dirty="0"/>
              <a:t>3</a:t>
            </a:r>
            <a:r>
              <a:rPr lang="ja-JP" altLang="en-US" sz="2800" dirty="0"/>
              <a:t>４年）</a:t>
            </a:r>
            <a:r>
              <a:rPr lang="en-US" altLang="ja-JP" sz="2800" dirty="0"/>
              <a:t>30</a:t>
            </a:r>
            <a:r>
              <a:rPr lang="ja-JP" altLang="en-US" sz="2800" dirty="0"/>
              <a:t>歳</a:t>
            </a:r>
            <a:r>
              <a:rPr lang="en-US" altLang="ja-JP" sz="2800" dirty="0"/>
              <a:t>	</a:t>
            </a:r>
            <a:r>
              <a:rPr lang="ja-JP" altLang="en-US" sz="2800" dirty="0"/>
              <a:t>尼崎で日雇い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1963</a:t>
            </a:r>
            <a:r>
              <a:rPr lang="ja-JP" altLang="en-US" sz="2800" dirty="0"/>
              <a:t>年</a:t>
            </a:r>
            <a:r>
              <a:rPr lang="en-US" altLang="ja-JP" sz="2800" dirty="0"/>
              <a:t>(</a:t>
            </a:r>
            <a:r>
              <a:rPr lang="ja-JP" altLang="en-US" sz="2800" dirty="0"/>
              <a:t>昭和３８年）</a:t>
            </a:r>
            <a:r>
              <a:rPr lang="en-US" altLang="ja-JP" sz="2800" dirty="0"/>
              <a:t>34</a:t>
            </a:r>
            <a:r>
              <a:rPr lang="ja-JP" altLang="en-US" sz="2800" dirty="0"/>
              <a:t>歳</a:t>
            </a:r>
            <a:r>
              <a:rPr lang="en-US" altLang="ja-JP" sz="2800" dirty="0"/>
              <a:t>	</a:t>
            </a:r>
            <a:r>
              <a:rPr lang="ja-JP" altLang="en-US" sz="2800" dirty="0"/>
              <a:t>障害者手帳の交付・障害者福祉年金を受給</a:t>
            </a:r>
            <a:endParaRPr lang="en-US" altLang="ja-JP" sz="2800" dirty="0"/>
          </a:p>
        </p:txBody>
      </p:sp>
      <p:sp>
        <p:nvSpPr>
          <p:cNvPr id="9" name="コンテンツ プレースホルダー 3"/>
          <p:cNvSpPr txBox="1">
            <a:spLocks/>
          </p:cNvSpPr>
          <p:nvPr/>
        </p:nvSpPr>
        <p:spPr>
          <a:xfrm>
            <a:off x="2290292" y="3003190"/>
            <a:ext cx="5164337" cy="2831580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 marL="0" indent="0" algn="ctr">
              <a:buNone/>
            </a:pPr>
            <a:r>
              <a:rPr lang="ja-JP" altLang="en-US" sz="4000" dirty="0" smtClean="0"/>
              <a:t>「くつ磨き」</a:t>
            </a:r>
            <a:r>
              <a:rPr lang="ja-JP" altLang="en-US" sz="2800" dirty="0" smtClean="0"/>
              <a:t>　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約</a:t>
            </a:r>
            <a:r>
              <a:rPr lang="en-US" altLang="ja-JP" sz="2800" dirty="0" smtClean="0"/>
              <a:t>14</a:t>
            </a:r>
            <a:r>
              <a:rPr lang="ja-JP" altLang="en-US" sz="2800" dirty="0" smtClean="0"/>
              <a:t>分</a:t>
            </a:r>
            <a:r>
              <a:rPr lang="en-US" altLang="ja-JP" sz="2800" dirty="0" smtClean="0"/>
              <a:t>17</a:t>
            </a:r>
            <a:r>
              <a:rPr lang="ja-JP" altLang="en-US" sz="2800" dirty="0" smtClean="0"/>
              <a:t>秒</a:t>
            </a:r>
            <a:r>
              <a:rPr lang="ja-JP" altLang="en-US" sz="2800" dirty="0"/>
              <a:t>から</a:t>
            </a:r>
            <a:r>
              <a:rPr lang="en-US" altLang="ja-JP" sz="2800" dirty="0" smtClean="0"/>
              <a:t>15</a:t>
            </a:r>
            <a:r>
              <a:rPr lang="ja-JP" altLang="en-US" sz="2800" dirty="0" smtClean="0"/>
              <a:t>分</a:t>
            </a:r>
            <a:r>
              <a:rPr lang="en-US" altLang="ja-JP" sz="2800" dirty="0" smtClean="0"/>
              <a:t>30</a:t>
            </a:r>
            <a:r>
              <a:rPr lang="ja-JP" altLang="en-US" sz="2800" dirty="0"/>
              <a:t>秒まで</a:t>
            </a:r>
          </a:p>
        </p:txBody>
      </p:sp>
    </p:spTree>
    <p:extLst>
      <p:ext uri="{BB962C8B-B14F-4D97-AF65-F5344CB8AC3E}">
        <p14:creationId xmlns:p14="http://schemas.microsoft.com/office/powerpoint/2010/main" val="353183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5560" y="383552"/>
            <a:ext cx="8531409" cy="2188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2800" dirty="0" smtClean="0"/>
              <a:t>1948</a:t>
            </a:r>
            <a:r>
              <a:rPr lang="ja-JP" altLang="en-US" sz="2800" dirty="0" smtClean="0"/>
              <a:t>年（昭和</a:t>
            </a:r>
            <a:r>
              <a:rPr lang="en-US" altLang="ja-JP" sz="2800" dirty="0" smtClean="0"/>
              <a:t>23</a:t>
            </a:r>
            <a:r>
              <a:rPr lang="ja-JP" altLang="en-US" sz="2800" dirty="0" smtClean="0"/>
              <a:t>年）</a:t>
            </a:r>
            <a:r>
              <a:rPr lang="en-US" altLang="ja-JP" sz="2800" dirty="0" smtClean="0"/>
              <a:t>19〜</a:t>
            </a:r>
            <a:r>
              <a:rPr lang="ja-JP" altLang="en-US" sz="2800" dirty="0" smtClean="0"/>
              <a:t>２２歳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少年刑務所・刑務所収監繰り返し</a:t>
            </a:r>
            <a:endParaRPr lang="en-US" altLang="ja-JP" sz="2800" dirty="0" smtClean="0"/>
          </a:p>
          <a:p>
            <a:pPr marL="0" indent="0">
              <a:buFont typeface="Wingdings 2" pitchFamily="18" charset="2"/>
              <a:buNone/>
            </a:pPr>
            <a:r>
              <a:rPr lang="ja-JP" altLang="en-US" sz="2800" dirty="0" smtClean="0"/>
              <a:t>１９５４年（昭和</a:t>
            </a:r>
            <a:r>
              <a:rPr lang="en-US" altLang="ja-JP" sz="2800" dirty="0" smtClean="0"/>
              <a:t>29</a:t>
            </a:r>
            <a:r>
              <a:rPr lang="ja-JP" altLang="en-US" sz="2800" dirty="0" smtClean="0"/>
              <a:t>年）</a:t>
            </a:r>
            <a:r>
              <a:rPr lang="en-US" altLang="ja-JP" sz="2800" dirty="0" smtClean="0"/>
              <a:t>25</a:t>
            </a:r>
            <a:r>
              <a:rPr lang="ja-JP" altLang="en-US" sz="2800" dirty="0" smtClean="0"/>
              <a:t>歳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大阪で「くつ磨き」・「くず屋」の仕事</a:t>
            </a:r>
            <a:endParaRPr lang="en-US" altLang="ja-JP" sz="2800" dirty="0" smtClean="0"/>
          </a:p>
          <a:p>
            <a:pPr marL="0" indent="0">
              <a:buFont typeface="Wingdings 2" pitchFamily="18" charset="2"/>
              <a:buNone/>
            </a:pPr>
            <a:r>
              <a:rPr lang="en-US" altLang="ja-JP" sz="2800" dirty="0" smtClean="0"/>
              <a:t>1959</a:t>
            </a:r>
            <a:r>
              <a:rPr lang="ja-JP" altLang="en-US" sz="2800" dirty="0" smtClean="0"/>
              <a:t>年（昭和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４年）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歳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尼崎で日雇い</a:t>
            </a:r>
            <a:endParaRPr lang="en-US" altLang="ja-JP" sz="2800" dirty="0" smtClean="0"/>
          </a:p>
          <a:p>
            <a:pPr marL="0" indent="0">
              <a:buFont typeface="Wingdings 2" pitchFamily="18" charset="2"/>
              <a:buNone/>
            </a:pPr>
            <a:r>
              <a:rPr lang="en-US" altLang="ja-JP" sz="2800" dirty="0" smtClean="0"/>
              <a:t>1963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昭和３８年）</a:t>
            </a:r>
            <a:r>
              <a:rPr lang="en-US" altLang="ja-JP" sz="2800" dirty="0" smtClean="0"/>
              <a:t>34</a:t>
            </a:r>
            <a:r>
              <a:rPr lang="ja-JP" altLang="en-US" sz="2800" dirty="0" smtClean="0"/>
              <a:t>歳</a:t>
            </a:r>
            <a:r>
              <a:rPr lang="en-US" altLang="ja-JP" sz="2800" dirty="0" smtClean="0"/>
              <a:t>	</a:t>
            </a:r>
            <a:r>
              <a:rPr lang="ja-JP" altLang="en-US" sz="2800" dirty="0" smtClean="0"/>
              <a:t>障害者手帳の交付・障害者福祉年金を受給</a:t>
            </a:r>
            <a:endParaRPr lang="en-US" altLang="ja-JP" sz="2800" dirty="0"/>
          </a:p>
        </p:txBody>
      </p:sp>
      <p:sp>
        <p:nvSpPr>
          <p:cNvPr id="2" name="角丸四角形 1"/>
          <p:cNvSpPr/>
          <p:nvPr/>
        </p:nvSpPr>
        <p:spPr>
          <a:xfrm>
            <a:off x="248487" y="2874852"/>
            <a:ext cx="2719559" cy="14496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1949</a:t>
            </a:r>
            <a:r>
              <a:rPr lang="ja-JP" altLang="en-US" dirty="0">
                <a:solidFill>
                  <a:schemeClr val="tx1"/>
                </a:solidFill>
              </a:rPr>
              <a:t>年（昭和</a:t>
            </a:r>
            <a:r>
              <a:rPr lang="en-US" altLang="ja-JP" dirty="0">
                <a:solidFill>
                  <a:schemeClr val="tx1"/>
                </a:solidFill>
              </a:rPr>
              <a:t>24</a:t>
            </a:r>
            <a:r>
              <a:rPr lang="ja-JP" altLang="en-US" dirty="0">
                <a:solidFill>
                  <a:schemeClr val="tx1"/>
                </a:solidFill>
              </a:rPr>
              <a:t>年）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身体</a:t>
            </a:r>
            <a:r>
              <a:rPr lang="ja-JP" altLang="en-US" dirty="0">
                <a:solidFill>
                  <a:schemeClr val="tx1"/>
                </a:solidFill>
              </a:rPr>
              <a:t>障害者福祉法公布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527962" y="2874852"/>
            <a:ext cx="2559986" cy="14496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000000"/>
                </a:solidFill>
              </a:rPr>
              <a:t>1949</a:t>
            </a:r>
            <a:r>
              <a:rPr lang="ja-JP" altLang="en-US" dirty="0">
                <a:solidFill>
                  <a:srgbClr val="000000"/>
                </a:solidFill>
              </a:rPr>
              <a:t>年（昭和</a:t>
            </a:r>
            <a:r>
              <a:rPr lang="en-US" altLang="ja-JP" dirty="0">
                <a:solidFill>
                  <a:srgbClr val="000000"/>
                </a:solidFill>
              </a:rPr>
              <a:t>24</a:t>
            </a:r>
            <a:r>
              <a:rPr lang="ja-JP" altLang="en-US" dirty="0">
                <a:solidFill>
                  <a:srgbClr val="000000"/>
                </a:solidFill>
              </a:rPr>
              <a:t>年）　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ja-JP" altLang="en-US" dirty="0" smtClean="0">
                <a:solidFill>
                  <a:srgbClr val="000000"/>
                </a:solidFill>
              </a:rPr>
              <a:t>全国</a:t>
            </a:r>
            <a:r>
              <a:rPr lang="ja-JP" altLang="en-US" dirty="0">
                <a:solidFill>
                  <a:srgbClr val="000000"/>
                </a:solidFill>
              </a:rPr>
              <a:t>身体障害者団体連合会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488287" y="2874852"/>
            <a:ext cx="2498681" cy="14496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000000"/>
                </a:solidFill>
              </a:rPr>
              <a:t>1954</a:t>
            </a:r>
            <a:r>
              <a:rPr lang="ja-JP" altLang="en-US" dirty="0">
                <a:solidFill>
                  <a:srgbClr val="000000"/>
                </a:solidFill>
              </a:rPr>
              <a:t>年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昭和</a:t>
            </a:r>
            <a:r>
              <a:rPr lang="en-US" altLang="ja-JP" dirty="0">
                <a:solidFill>
                  <a:srgbClr val="000000"/>
                </a:solidFill>
              </a:rPr>
              <a:t>29</a:t>
            </a:r>
            <a:r>
              <a:rPr lang="ja-JP" altLang="en-US" dirty="0">
                <a:solidFill>
                  <a:srgbClr val="000000"/>
                </a:solidFill>
              </a:rPr>
              <a:t>年）　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ja-JP" altLang="en-US" dirty="0" smtClean="0">
                <a:solidFill>
                  <a:srgbClr val="000000"/>
                </a:solidFill>
              </a:rPr>
              <a:t>身体</a:t>
            </a:r>
            <a:r>
              <a:rPr lang="ja-JP" altLang="en-US" dirty="0">
                <a:solidFill>
                  <a:srgbClr val="000000"/>
                </a:solidFill>
              </a:rPr>
              <a:t>障害者福祉法の改正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28292" y="5225285"/>
            <a:ext cx="2898477" cy="14496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000000"/>
                </a:solidFill>
              </a:rPr>
              <a:t>1960</a:t>
            </a:r>
            <a:r>
              <a:rPr lang="ja-JP" altLang="en-US" dirty="0">
                <a:solidFill>
                  <a:srgbClr val="000000"/>
                </a:solidFill>
              </a:rPr>
              <a:t>年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昭和３５年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ja-JP" altLang="en-US" dirty="0" smtClean="0">
                <a:solidFill>
                  <a:srgbClr val="000000"/>
                </a:solidFill>
              </a:rPr>
              <a:t>障害者</a:t>
            </a:r>
            <a:r>
              <a:rPr lang="ja-JP" altLang="en-US" dirty="0">
                <a:solidFill>
                  <a:srgbClr val="000000"/>
                </a:solidFill>
              </a:rPr>
              <a:t>雇用促進法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874759" y="5225285"/>
            <a:ext cx="2898477" cy="14496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000000"/>
                </a:solidFill>
              </a:rPr>
              <a:t>1961</a:t>
            </a:r>
            <a:r>
              <a:rPr lang="ja-JP" altLang="en-US" dirty="0">
                <a:solidFill>
                  <a:srgbClr val="000000"/>
                </a:solidFill>
              </a:rPr>
              <a:t>年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昭和</a:t>
            </a:r>
            <a:r>
              <a:rPr lang="en-US" altLang="ja-JP" dirty="0">
                <a:solidFill>
                  <a:srgbClr val="000000"/>
                </a:solidFill>
              </a:rPr>
              <a:t>36</a:t>
            </a:r>
            <a:r>
              <a:rPr lang="ja-JP" altLang="en-US" dirty="0">
                <a:solidFill>
                  <a:srgbClr val="000000"/>
                </a:solidFill>
              </a:rPr>
              <a:t>年</a:t>
            </a:r>
            <a:r>
              <a:rPr lang="en-US" altLang="ja-JP" dirty="0" smtClean="0">
                <a:solidFill>
                  <a:srgbClr val="000000"/>
                </a:solidFill>
              </a:rPr>
              <a:t>)</a:t>
            </a:r>
          </a:p>
          <a:p>
            <a:r>
              <a:rPr lang="ja-JP" altLang="ja-JP" dirty="0">
                <a:solidFill>
                  <a:srgbClr val="000000"/>
                </a:solidFill>
              </a:rPr>
              <a:t>　</a:t>
            </a:r>
            <a:r>
              <a:rPr lang="ja-JP" altLang="en-US" dirty="0">
                <a:solidFill>
                  <a:srgbClr val="000000"/>
                </a:solidFill>
              </a:rPr>
              <a:t>障害福祉年金支給開始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7527" y="4446240"/>
            <a:ext cx="3276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(18</a:t>
            </a:r>
            <a:r>
              <a:rPr lang="ja-JP" altLang="en-US" sz="1400" dirty="0"/>
              <a:t>歳以上の障害者に</a:t>
            </a:r>
            <a:r>
              <a:rPr lang="ja-JP" altLang="en-US" sz="1400" dirty="0" smtClean="0"/>
              <a:t>、身体</a:t>
            </a:r>
            <a:r>
              <a:rPr lang="ja-JP" altLang="en-US" sz="1400" dirty="0"/>
              <a:t>障害者</a:t>
            </a:r>
            <a:r>
              <a:rPr lang="ja-JP" altLang="en-US" sz="1400" dirty="0" smtClean="0"/>
              <a:t>手帳</a:t>
            </a:r>
            <a:endParaRPr lang="en-US" altLang="ja-JP" sz="1400" dirty="0" smtClean="0"/>
          </a:p>
          <a:p>
            <a:r>
              <a:rPr lang="ja-JP" altLang="en-US" sz="1400" dirty="0" smtClean="0"/>
              <a:t>補</a:t>
            </a:r>
            <a:r>
              <a:rPr lang="ja-JP" altLang="en-US" sz="1400" dirty="0"/>
              <a:t>装具の交付・更生援護など規定</a:t>
            </a:r>
            <a:r>
              <a:rPr lang="ja-JP" altLang="en-US" sz="1400" dirty="0" smtClean="0"/>
              <a:t>）</a:t>
            </a:r>
            <a:endParaRPr lang="en-US" altLang="ja-JP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87948" y="4507190"/>
            <a:ext cx="2995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（身体障害者に対する更生医療</a:t>
            </a:r>
            <a:r>
              <a:rPr lang="ja-JP" altLang="en-US" sz="1400" dirty="0" smtClean="0"/>
              <a:t>給付</a:t>
            </a:r>
            <a:endParaRPr lang="en-US" altLang="ja-JP" sz="1400" dirty="0" smtClean="0"/>
          </a:p>
          <a:p>
            <a:r>
              <a:rPr lang="ja-JP" altLang="en-US" sz="1400" dirty="0" smtClean="0"/>
              <a:t>の</a:t>
            </a:r>
            <a:r>
              <a:rPr lang="ja-JP" altLang="en-US" sz="1400" dirty="0"/>
              <a:t>創設</a:t>
            </a:r>
            <a:r>
              <a:rPr lang="ja-JP" altLang="en-US" sz="1400" dirty="0" smtClean="0"/>
              <a:t>、「</a:t>
            </a:r>
            <a:r>
              <a:rPr lang="ja-JP" altLang="en-US" sz="1400" dirty="0"/>
              <a:t>ろうあ者更生施設」の創設</a:t>
            </a:r>
            <a:r>
              <a:rPr lang="ja-JP" altLang="en-US" sz="1400" dirty="0" smtClean="0"/>
              <a:t>）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76663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4804</TotalTime>
  <Words>311</Words>
  <Application>Microsoft Macintosh PowerPoint</Application>
  <PresentationFormat>画面に合わせる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そよ風</vt:lpstr>
      <vt:lpstr>黒崎時安氏の人生を通して当時の社会について考えよう</vt:lpstr>
      <vt:lpstr>ろう高齢者について</vt:lpstr>
      <vt:lpstr>黒崎時安氏年譜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どう感じたかまとめる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ろう教育の変遷</dc:title>
  <dc:creator>YANO UIKO</dc:creator>
  <cp:lastModifiedBy>YANO UIKO</cp:lastModifiedBy>
  <cp:revision>73</cp:revision>
  <dcterms:created xsi:type="dcterms:W3CDTF">2018-10-17T05:43:36Z</dcterms:created>
  <dcterms:modified xsi:type="dcterms:W3CDTF">2019-01-15T07:16:00Z</dcterms:modified>
</cp:coreProperties>
</file>