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60" r:id="rId5"/>
    <p:sldId id="283" r:id="rId6"/>
    <p:sldId id="282" r:id="rId7"/>
    <p:sldId id="284" r:id="rId8"/>
    <p:sldId id="289" r:id="rId9"/>
    <p:sldId id="271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19/02/26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6QUb3Wqp9rU&amp;feature=youtu.be&amp;fbclid=IwAR0Yi1ib3sj4VrW50rlrfVh_fpiWScj9aTqP27Qb-oMDERFGUHMpCimJ5L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世界の手話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「数字」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043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4795" y="2370723"/>
            <a:ext cx="8042276" cy="1210776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ja-JP" altLang="ja-JP" sz="2800" dirty="0"/>
              <a:t>作成</a:t>
            </a:r>
            <a:r>
              <a:rPr lang="ja-JP" altLang="ja-JP" sz="2800" dirty="0" smtClean="0"/>
              <a:t>：</a:t>
            </a:r>
            <a:r>
              <a:rPr lang="ja-JP" altLang="en-US" sz="2800" dirty="0" smtClean="0"/>
              <a:t>矢野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羽衣子</a:t>
            </a:r>
            <a:r>
              <a:rPr lang="ja-JP" altLang="ja-JP" sz="2800" dirty="0" smtClean="0"/>
              <a:t>，</a:t>
            </a:r>
            <a:r>
              <a:rPr lang="en-US" altLang="ja-JP" sz="2800" dirty="0"/>
              <a:t>2018</a:t>
            </a:r>
            <a:r>
              <a:rPr lang="ja-JP" altLang="ja-JP" sz="2800" dirty="0"/>
              <a:t>年</a:t>
            </a:r>
          </a:p>
          <a:p>
            <a:pPr marL="0" indent="0">
              <a:buNone/>
            </a:pPr>
            <a:r>
              <a:rPr lang="ja-JP" altLang="ja-JP" sz="2800" dirty="0"/>
              <a:t>編集：ろう者学教育コンテンツ開発取組担当 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897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1951" y="1330113"/>
            <a:ext cx="8229600" cy="1352443"/>
          </a:xfrm>
        </p:spPr>
        <p:txBody>
          <a:bodyPr/>
          <a:lstStyle/>
          <a:p>
            <a:r>
              <a:rPr lang="ja-JP" altLang="en-US" dirty="0" smtClean="0"/>
              <a:t>世界における手話の数は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何言語？</a:t>
            </a:r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28783" y="3558949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世界の国の数は何カ国？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686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28783" y="615168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世界の国の数は何カ国？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58574" y="4733140"/>
            <a:ext cx="6131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国連加盟</a:t>
            </a:r>
            <a:r>
              <a:rPr kumimoji="1" lang="ja-JP" altLang="en-US" sz="4400" dirty="0" smtClean="0"/>
              <a:t>国数　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１９３</a:t>
            </a:r>
            <a:r>
              <a:rPr kumimoji="1" lang="ja-JP" altLang="en-US" sz="4400" dirty="0" smtClean="0"/>
              <a:t>カ国</a:t>
            </a:r>
            <a:endParaRPr kumimoji="1" lang="en-US" altLang="ja-JP" sz="4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3418" y="2695600"/>
            <a:ext cx="7824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日本政府承認国家数　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１９６</a:t>
            </a:r>
            <a:r>
              <a:rPr kumimoji="1" lang="ja-JP" altLang="en-US" sz="4400" dirty="0" smtClean="0"/>
              <a:t>カ国</a:t>
            </a:r>
            <a:endParaRPr kumimoji="1" lang="en-US" altLang="ja-JP" sz="4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44674" y="643636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0000"/>
                </a:solidFill>
              </a:rPr>
              <a:t>参照</a:t>
            </a:r>
            <a:r>
              <a:rPr kumimoji="1" lang="ja-JP" altLang="en-US" dirty="0" smtClean="0">
                <a:solidFill>
                  <a:srgbClr val="000000"/>
                </a:solidFill>
              </a:rPr>
              <a:t>：</a:t>
            </a:r>
            <a:r>
              <a:rPr lang="ja-JP" altLang="en-US" dirty="0" smtClean="0"/>
              <a:t>外務省ホームページ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2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18558"/>
          </a:xfrm>
        </p:spPr>
        <p:txBody>
          <a:bodyPr/>
          <a:lstStyle/>
          <a:p>
            <a:r>
              <a:rPr lang="ja-JP" altLang="en-US" dirty="0" smtClean="0"/>
              <a:t>世界における手話の数は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何言語？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49275" y="1863095"/>
            <a:ext cx="8042276" cy="4343400"/>
          </a:xfrm>
        </p:spPr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41519" y="643636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0000"/>
                </a:solidFill>
              </a:rPr>
              <a:t>参照</a:t>
            </a:r>
            <a:r>
              <a:rPr kumimoji="1" lang="ja-JP" altLang="en-US" dirty="0" smtClean="0">
                <a:solidFill>
                  <a:srgbClr val="000000"/>
                </a:solidFill>
              </a:rPr>
              <a:t>：</a:t>
            </a:r>
            <a:r>
              <a:rPr lang="en-US" altLang="ja-JP" dirty="0" smtClean="0"/>
              <a:t>SIL</a:t>
            </a:r>
            <a:r>
              <a:rPr lang="ja-JP" altLang="en-US" dirty="0" smtClean="0"/>
              <a:t>ホームページ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9950" y="2669607"/>
            <a:ext cx="6061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　　</a:t>
            </a:r>
            <a:r>
              <a:rPr kumimoji="1" lang="en-US" altLang="en-US" sz="5400" dirty="0" smtClean="0"/>
              <a:t>世界の手話の</a:t>
            </a:r>
            <a:r>
              <a:rPr kumimoji="1" lang="ja-JP" altLang="en-US" sz="5400" dirty="0" smtClean="0"/>
              <a:t>数　</a:t>
            </a:r>
            <a:endParaRPr kumimoji="1" lang="en-US" altLang="ja-JP" sz="5400" dirty="0" smtClean="0"/>
          </a:p>
          <a:p>
            <a:pPr algn="ctr"/>
            <a:r>
              <a:rPr kumimoji="1" lang="en-US" altLang="ja-JP" sz="6600" dirty="0" smtClean="0">
                <a:solidFill>
                  <a:srgbClr val="FF0000"/>
                </a:solidFill>
              </a:rPr>
              <a:t>142</a:t>
            </a:r>
            <a:endParaRPr kumimoji="1" lang="en-US" altLang="ja-JP" sz="6600" dirty="0"/>
          </a:p>
        </p:txBody>
      </p:sp>
    </p:spTree>
    <p:extLst>
      <p:ext uri="{BB962C8B-B14F-4D97-AF65-F5344CB8AC3E}">
        <p14:creationId xmlns:p14="http://schemas.microsoft.com/office/powerpoint/2010/main" val="274319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3906" y="2512746"/>
            <a:ext cx="5772499" cy="2029116"/>
          </a:xfrm>
        </p:spPr>
        <p:txBody>
          <a:bodyPr/>
          <a:lstStyle/>
          <a:p>
            <a:pPr algn="r"/>
            <a:r>
              <a:rPr lang="ja-JP" altLang="en-US" sz="5400" dirty="0" smtClean="0">
                <a:hlinkClick r:id="rId2"/>
              </a:rPr>
              <a:t>世界の手話「数字」</a:t>
            </a:r>
            <a:r>
              <a:rPr lang="ja-JP" altLang="en-US" sz="5400" dirty="0" smtClean="0"/>
              <a:t>　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　</a:t>
            </a:r>
            <a:r>
              <a:rPr lang="ja-JP" altLang="en-US" sz="4400" dirty="0" smtClean="0"/>
              <a:t>（</a:t>
            </a:r>
            <a:r>
              <a:rPr lang="en-US" altLang="ja-JP" sz="4400" dirty="0" smtClean="0"/>
              <a:t>1</a:t>
            </a:r>
            <a:r>
              <a:rPr lang="ja-JP" altLang="en-US" sz="4400" dirty="0" smtClean="0"/>
              <a:t>分</a:t>
            </a:r>
            <a:r>
              <a:rPr lang="en-US" altLang="ja-JP" sz="4400" dirty="0" smtClean="0"/>
              <a:t>29</a:t>
            </a:r>
            <a:r>
              <a:rPr lang="ja-JP" altLang="en-US" sz="4400" dirty="0" smtClean="0"/>
              <a:t>秒</a:t>
            </a:r>
            <a:r>
              <a:rPr lang="ja-JP" altLang="en-US" sz="4400" dirty="0"/>
              <a:t>）</a:t>
            </a:r>
            <a:r>
              <a:rPr lang="ja-JP" altLang="en-US" sz="5400" dirty="0" smtClean="0"/>
              <a:t>　　　　　　　　　　　　　</a:t>
            </a:r>
            <a:endParaRPr kumimoji="1" lang="ja-JP" altLang="en-US" sz="54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49275" y="718004"/>
            <a:ext cx="8042276" cy="9594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dirty="0" smtClean="0"/>
              <a:t>動画</a:t>
            </a:r>
            <a:endParaRPr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00586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549275" y="238293"/>
            <a:ext cx="8042276" cy="95942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/>
              <a:t>世界の手話：数字</a:t>
            </a:r>
            <a:endParaRPr lang="ja-JP" altLang="en-US" sz="4000" dirty="0"/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5" y="1355711"/>
            <a:ext cx="8042276" cy="5354378"/>
          </a:xfrm>
        </p:spPr>
        <p:txBody>
          <a:bodyPr>
            <a:normAutofit fontScale="92500" lnSpcReduction="10000"/>
          </a:bodyPr>
          <a:lstStyle/>
          <a:p>
            <a:pPr marL="0" indent="0" hangingPunct="0">
              <a:buNone/>
            </a:pPr>
            <a:r>
              <a:rPr lang="ja-JP" altLang="ja-JP" sz="3200" dirty="0" smtClean="0"/>
              <a:t>「</a:t>
            </a:r>
            <a:r>
              <a:rPr lang="ja-JP" altLang="en-US" sz="3200" dirty="0" smtClean="0"/>
              <a:t>トルコ手話</a:t>
            </a:r>
            <a:r>
              <a:rPr lang="ja-JP" altLang="ja-JP" sz="3200" dirty="0" smtClean="0"/>
              <a:t>」</a:t>
            </a:r>
            <a:r>
              <a:rPr lang="ja-JP" altLang="ja-JP" sz="3200" dirty="0"/>
              <a:t>［</a:t>
            </a:r>
            <a:r>
              <a:rPr lang="en-US" altLang="ja-JP" sz="3200" dirty="0" smtClean="0"/>
              <a:t>00:00</a:t>
            </a:r>
            <a:r>
              <a:rPr lang="ja-JP" altLang="ja-JP" sz="3200" dirty="0" smtClean="0"/>
              <a:t>〜</a:t>
            </a:r>
            <a:r>
              <a:rPr lang="en-US" altLang="ja-JP" sz="3200" dirty="0" smtClean="0"/>
              <a:t>00:10</a:t>
            </a:r>
            <a:r>
              <a:rPr lang="ja-JP" altLang="ja-JP" sz="3200" dirty="0" smtClean="0"/>
              <a:t>］</a:t>
            </a:r>
            <a:endParaRPr lang="ja-JP" altLang="ja-JP" sz="3200" dirty="0"/>
          </a:p>
          <a:p>
            <a:pPr marL="0" indent="0" hangingPunct="0">
              <a:buNone/>
            </a:pPr>
            <a:r>
              <a:rPr lang="ja-JP" altLang="ja-JP" sz="3200" dirty="0" smtClean="0"/>
              <a:t>「</a:t>
            </a:r>
            <a:r>
              <a:rPr lang="ja-JP" altLang="en-US" sz="3200" dirty="0" smtClean="0"/>
              <a:t>メキシコ手話</a:t>
            </a:r>
            <a:r>
              <a:rPr lang="ja-JP" altLang="ja-JP" sz="3200" dirty="0" smtClean="0"/>
              <a:t>」</a:t>
            </a:r>
            <a:r>
              <a:rPr lang="ja-JP" altLang="ja-JP" sz="3200" dirty="0"/>
              <a:t>［</a:t>
            </a:r>
            <a:r>
              <a:rPr lang="en-US" altLang="ja-JP" sz="3200" dirty="0" smtClean="0"/>
              <a:t>00:</a:t>
            </a:r>
            <a:r>
              <a:rPr lang="en-US" altLang="ja-JP" sz="3200" dirty="0"/>
              <a:t>11</a:t>
            </a:r>
            <a:r>
              <a:rPr lang="ja-JP" altLang="ja-JP" sz="3200" dirty="0"/>
              <a:t>〜</a:t>
            </a:r>
            <a:r>
              <a:rPr lang="en-US" altLang="ja-JP" sz="3200" dirty="0" smtClean="0"/>
              <a:t>00:20</a:t>
            </a:r>
            <a:r>
              <a:rPr lang="ja-JP" altLang="ja-JP" sz="3200" dirty="0" smtClean="0"/>
              <a:t>］</a:t>
            </a:r>
            <a:endParaRPr lang="ja-JP" altLang="ja-JP" sz="3200" dirty="0"/>
          </a:p>
          <a:p>
            <a:pPr marL="0" indent="0" hangingPunct="0">
              <a:buNone/>
            </a:pPr>
            <a:r>
              <a:rPr lang="ja-JP" altLang="ja-JP" sz="3200" dirty="0" smtClean="0"/>
              <a:t>「</a:t>
            </a:r>
            <a:r>
              <a:rPr lang="ja-JP" altLang="en-US" sz="3200" dirty="0" smtClean="0"/>
              <a:t>日本手話</a:t>
            </a:r>
            <a:r>
              <a:rPr lang="ja-JP" altLang="ja-JP" sz="3200" dirty="0" smtClean="0"/>
              <a:t>」</a:t>
            </a:r>
            <a:r>
              <a:rPr lang="ja-JP" altLang="ja-JP" sz="3200" dirty="0"/>
              <a:t>［</a:t>
            </a:r>
            <a:r>
              <a:rPr lang="en-US" altLang="ja-JP" sz="3200" dirty="0" smtClean="0"/>
              <a:t>00:21</a:t>
            </a:r>
            <a:r>
              <a:rPr lang="ja-JP" altLang="ja-JP" sz="3200" dirty="0" smtClean="0"/>
              <a:t>〜</a:t>
            </a:r>
            <a:r>
              <a:rPr lang="en-US" altLang="ja-JP" sz="3200" dirty="0" smtClean="0"/>
              <a:t>00:31</a:t>
            </a:r>
            <a:r>
              <a:rPr lang="ja-JP" altLang="ja-JP" sz="3200" dirty="0" smtClean="0"/>
              <a:t>］</a:t>
            </a:r>
            <a:endParaRPr lang="en-US" altLang="ja-JP" sz="3200" dirty="0" smtClean="0"/>
          </a:p>
          <a:p>
            <a:pPr marL="0" indent="0" hangingPunct="0">
              <a:buNone/>
            </a:pPr>
            <a:r>
              <a:rPr lang="ja-JP" altLang="ja-JP" sz="3200" dirty="0" smtClean="0"/>
              <a:t>「</a:t>
            </a:r>
            <a:r>
              <a:rPr lang="ja-JP" altLang="en-US" sz="3200" dirty="0" smtClean="0"/>
              <a:t>宮窪手話：地域共有手話</a:t>
            </a:r>
            <a:r>
              <a:rPr lang="ja-JP" altLang="ja-JP" sz="3200" dirty="0" smtClean="0"/>
              <a:t>」</a:t>
            </a:r>
            <a:r>
              <a:rPr lang="ja-JP" altLang="ja-JP" sz="3200" dirty="0"/>
              <a:t>［</a:t>
            </a:r>
            <a:r>
              <a:rPr lang="en-US" altLang="ja-JP" sz="3200" dirty="0" smtClean="0"/>
              <a:t>00:32</a:t>
            </a:r>
            <a:r>
              <a:rPr lang="ja-JP" altLang="ja-JP" sz="3200" dirty="0" smtClean="0"/>
              <a:t>〜</a:t>
            </a:r>
            <a:r>
              <a:rPr lang="en-US" altLang="ja-JP" sz="3200" dirty="0" smtClean="0"/>
              <a:t>00:40</a:t>
            </a:r>
            <a:r>
              <a:rPr lang="ja-JP" altLang="ja-JP" sz="3200" dirty="0" smtClean="0"/>
              <a:t>］</a:t>
            </a:r>
            <a:endParaRPr lang="ja-JP" altLang="ja-JP" sz="3200" dirty="0"/>
          </a:p>
          <a:p>
            <a:pPr marL="0" indent="0" hangingPunct="0">
              <a:buNone/>
            </a:pPr>
            <a:r>
              <a:rPr lang="ja-JP" altLang="ja-JP" sz="3200" dirty="0" smtClean="0"/>
              <a:t>「</a:t>
            </a:r>
            <a:r>
              <a:rPr lang="ja-JP" altLang="en-US" sz="3200" dirty="0" smtClean="0"/>
              <a:t>ウガンダ手話</a:t>
            </a:r>
            <a:r>
              <a:rPr lang="ja-JP" altLang="ja-JP" sz="3200" dirty="0" smtClean="0"/>
              <a:t>［</a:t>
            </a:r>
            <a:r>
              <a:rPr lang="en-US" altLang="ja-JP" sz="3200" dirty="0" smtClean="0"/>
              <a:t>00:41</a:t>
            </a:r>
            <a:r>
              <a:rPr lang="ja-JP" altLang="ja-JP" sz="3200" dirty="0"/>
              <a:t>〜</a:t>
            </a:r>
            <a:r>
              <a:rPr lang="en-US" altLang="ja-JP" sz="3200" dirty="0" smtClean="0"/>
              <a:t>01:55</a:t>
            </a:r>
            <a:r>
              <a:rPr lang="ja-JP" altLang="ja-JP" sz="3200" dirty="0" smtClean="0"/>
              <a:t>］</a:t>
            </a:r>
            <a:endParaRPr lang="ja-JP" altLang="ja-JP" sz="3200" dirty="0"/>
          </a:p>
          <a:p>
            <a:pPr marL="0" indent="0" hangingPunct="0">
              <a:buNone/>
            </a:pPr>
            <a:r>
              <a:rPr lang="ja-JP" altLang="ja-JP" sz="3200" dirty="0" smtClean="0"/>
              <a:t>「</a:t>
            </a:r>
            <a:r>
              <a:rPr lang="ja-JP" altLang="en-US" sz="3200" dirty="0" smtClean="0"/>
              <a:t>ワンダル手話</a:t>
            </a:r>
            <a:r>
              <a:rPr lang="ja-JP" altLang="ja-JP" sz="3200" dirty="0" smtClean="0"/>
              <a:t>」［</a:t>
            </a:r>
            <a:r>
              <a:rPr lang="en-US" altLang="ja-JP" sz="3200" dirty="0"/>
              <a:t>00</a:t>
            </a:r>
            <a:r>
              <a:rPr lang="en-US" altLang="ja-JP" sz="3200" dirty="0" smtClean="0"/>
              <a:t>:56</a:t>
            </a:r>
            <a:r>
              <a:rPr lang="ja-JP" altLang="ja-JP" sz="3200" dirty="0" smtClean="0"/>
              <a:t>〜</a:t>
            </a:r>
            <a:r>
              <a:rPr lang="en-US" altLang="ja-JP" sz="3200" dirty="0"/>
              <a:t>01:06</a:t>
            </a:r>
            <a:r>
              <a:rPr lang="ja-JP" altLang="ja-JP" sz="3200" dirty="0" smtClean="0"/>
              <a:t>］</a:t>
            </a:r>
            <a:endParaRPr lang="en-US" altLang="ja-JP" sz="3200" dirty="0" smtClean="0"/>
          </a:p>
          <a:p>
            <a:pPr marL="0" indent="0" hangingPunct="0">
              <a:buNone/>
            </a:pPr>
            <a:r>
              <a:rPr lang="ja-JP" altLang="ja-JP" sz="3200" dirty="0" smtClean="0"/>
              <a:t>「</a:t>
            </a:r>
            <a:r>
              <a:rPr lang="ja-JP" altLang="en-US" sz="3200" dirty="0" smtClean="0"/>
              <a:t>エチオピア手話</a:t>
            </a:r>
            <a:r>
              <a:rPr lang="ja-JP" altLang="ja-JP" sz="3200" dirty="0" smtClean="0"/>
              <a:t>［</a:t>
            </a:r>
            <a:r>
              <a:rPr lang="en-US" altLang="ja-JP" sz="3200" dirty="0"/>
              <a:t>01:07</a:t>
            </a:r>
            <a:r>
              <a:rPr lang="ja-JP" altLang="ja-JP" sz="3200" dirty="0"/>
              <a:t>〜</a:t>
            </a:r>
            <a:r>
              <a:rPr lang="en-US" altLang="ja-JP" sz="3200" dirty="0"/>
              <a:t>01:17</a:t>
            </a:r>
            <a:r>
              <a:rPr lang="ja-JP" altLang="ja-JP" sz="3200" dirty="0" smtClean="0"/>
              <a:t>］</a:t>
            </a:r>
            <a:endParaRPr lang="ja-JP" altLang="ja-JP" sz="3200" dirty="0"/>
          </a:p>
          <a:p>
            <a:pPr marL="0" indent="0" hangingPunct="0">
              <a:buNone/>
            </a:pPr>
            <a:r>
              <a:rPr lang="ja-JP" altLang="ja-JP" sz="3200" dirty="0" smtClean="0"/>
              <a:t>「</a:t>
            </a:r>
            <a:r>
              <a:rPr lang="ja-JP" altLang="en-US" sz="3200" dirty="0" smtClean="0"/>
              <a:t>ニカラグア手話</a:t>
            </a:r>
            <a:r>
              <a:rPr lang="ja-JP" altLang="ja-JP" sz="3200" dirty="0"/>
              <a:t>」</a:t>
            </a:r>
            <a:r>
              <a:rPr lang="ja-JP" altLang="ja-JP" sz="3200" dirty="0" smtClean="0"/>
              <a:t>［</a:t>
            </a:r>
            <a:r>
              <a:rPr lang="en-US" altLang="ja-JP" sz="3200" dirty="0"/>
              <a:t>01:18</a:t>
            </a:r>
            <a:r>
              <a:rPr lang="ja-JP" altLang="ja-JP" sz="3200" dirty="0"/>
              <a:t>〜</a:t>
            </a:r>
            <a:r>
              <a:rPr lang="en-US" altLang="ja-JP" sz="3200" dirty="0"/>
              <a:t>01:29</a:t>
            </a:r>
            <a:r>
              <a:rPr lang="ja-JP" altLang="ja-JP" sz="3200" dirty="0" smtClean="0"/>
              <a:t>］</a:t>
            </a:r>
            <a:endParaRPr lang="ja-JP" altLang="ja-JP" sz="3200" dirty="0"/>
          </a:p>
          <a:p>
            <a:pPr marL="0" indent="0" hangingPunct="0">
              <a:buNone/>
            </a:pPr>
            <a:endParaRPr lang="ja-JP" altLang="ja-JP" sz="3200" dirty="0"/>
          </a:p>
          <a:p>
            <a:pPr marL="0" indent="0" hangingPunct="0">
              <a:buNone/>
            </a:pPr>
            <a:endParaRPr lang="ja-JP" altLang="ja-JP" sz="32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99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9-01-15 20.21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" y="1469020"/>
            <a:ext cx="8825057" cy="407221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056881" y="1875939"/>
            <a:ext cx="1053481" cy="28860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アジア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66218" y="4827817"/>
            <a:ext cx="1674025" cy="28860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オーストラリア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04525" y="3889848"/>
            <a:ext cx="1053481" cy="28860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アフリカ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434637" y="2426053"/>
            <a:ext cx="1177018" cy="28860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ヨーロッパ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3063" y="2586550"/>
            <a:ext cx="1002100" cy="50153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北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アメリカ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64394" y="4172121"/>
            <a:ext cx="1002100" cy="50153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南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アメリカ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6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780" y="1465950"/>
            <a:ext cx="4805608" cy="1717868"/>
          </a:xfrm>
          <a:ln>
            <a:solidFill>
              <a:schemeClr val="tx1">
                <a:alpha val="86000"/>
              </a:schemeClr>
            </a:solidFill>
          </a:ln>
        </p:spPr>
        <p:txBody>
          <a:bodyPr>
            <a:normAutofit/>
          </a:bodyPr>
          <a:lstStyle/>
          <a:p>
            <a:r>
              <a:rPr lang="ja-JP" altLang="en-US" sz="4800" dirty="0" smtClean="0">
                <a:latin typeface="+mn-ea"/>
              </a:rPr>
              <a:t>地域</a:t>
            </a:r>
            <a:r>
              <a:rPr lang="ja-JP" altLang="en-US" sz="4800" dirty="0">
                <a:latin typeface="+mn-ea"/>
              </a:rPr>
              <a:t>共有</a:t>
            </a:r>
            <a:r>
              <a:rPr lang="ja-JP" altLang="en-US" sz="4800" dirty="0" smtClean="0">
                <a:latin typeface="+mn-ea"/>
              </a:rPr>
              <a:t>手話</a:t>
            </a:r>
            <a:r>
              <a:rPr lang="en-US" altLang="ja-JP" sz="4800" dirty="0" smtClean="0">
                <a:latin typeface="+mn-ea"/>
              </a:rPr>
              <a:t/>
            </a:r>
            <a:br>
              <a:rPr lang="en-US" altLang="ja-JP" sz="4800" dirty="0" smtClean="0">
                <a:latin typeface="+mn-ea"/>
              </a:rPr>
            </a:br>
            <a:r>
              <a:rPr lang="ja-JP" altLang="en-US" sz="4800" dirty="0">
                <a:latin typeface="+mn-ea"/>
              </a:rPr>
              <a:t>村落</a:t>
            </a:r>
            <a:r>
              <a:rPr lang="ja-JP" altLang="en-US" sz="4800" dirty="0" smtClean="0">
                <a:latin typeface="+mn-ea"/>
              </a:rPr>
              <a:t>手話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3158" y="3879979"/>
            <a:ext cx="8229600" cy="22888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・日本手話とはちがう手話を使っている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・住んでいる人がろう者でたくさん集まって生活している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n-ea"/>
              </a:rPr>
              <a:t>・ろう者と聴者</a:t>
            </a:r>
            <a:r>
              <a:rPr lang="ja-JP" altLang="en-US" dirty="0">
                <a:latin typeface="+mn-ea"/>
              </a:rPr>
              <a:t>の</a:t>
            </a:r>
            <a:r>
              <a:rPr lang="ja-JP" altLang="en-US" dirty="0" smtClean="0">
                <a:latin typeface="+mn-ea"/>
              </a:rPr>
              <a:t>両者が使っている手話のこと</a:t>
            </a:r>
            <a:endParaRPr lang="en-US" altLang="ja-JP" dirty="0" smtClean="0">
              <a:latin typeface="+mn-ea"/>
            </a:endParaRPr>
          </a:p>
          <a:p>
            <a:pPr marL="0" indent="0">
              <a:buNone/>
            </a:pPr>
            <a:r>
              <a:rPr kumimoji="1" lang="ja-JP" altLang="en-US" dirty="0" smtClean="0"/>
              <a:t>・宮窪の人口数は</a:t>
            </a:r>
            <a:r>
              <a:rPr kumimoji="1" lang="en-US" altLang="ja-JP" dirty="0" smtClean="0"/>
              <a:t>2292</a:t>
            </a:r>
            <a:r>
              <a:rPr kumimoji="1" lang="ja-JP" altLang="en-US" dirty="0" smtClean="0"/>
              <a:t>人、その内ろう者は１８人</a:t>
            </a:r>
            <a:r>
              <a:rPr lang="ja-JP" altLang="en-US" dirty="0" smtClean="0"/>
              <a:t>（</a:t>
            </a:r>
            <a:r>
              <a:rPr lang="en-US" altLang="ja-JP" dirty="0"/>
              <a:t>0</a:t>
            </a:r>
            <a:r>
              <a:rPr lang="en-US" altLang="ja-JP" dirty="0" smtClean="0"/>
              <a:t>.7</a:t>
            </a:r>
            <a:r>
              <a:rPr lang="en-US" altLang="ja-JP" dirty="0" smtClean="0"/>
              <a:t>%)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6507-5D47-5D47-98DA-0A0787AEAF8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53158" y="417807"/>
            <a:ext cx="2934255" cy="7229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6300" dirty="0" smtClean="0">
                <a:solidFill>
                  <a:schemeClr val="accent1"/>
                </a:solidFill>
              </a:rPr>
              <a:t>宮窪手話</a:t>
            </a:r>
            <a:r>
              <a:rPr lang="ja-JP" altLang="en-US" dirty="0" smtClean="0"/>
              <a:t>　　</a:t>
            </a:r>
            <a:endParaRPr lang="en-US" altLang="ja-JP" dirty="0"/>
          </a:p>
        </p:txBody>
      </p:sp>
      <p:pic>
        <p:nvPicPr>
          <p:cNvPr id="7" name="コンテンツ プレースホルダー 6" descr="スクリーンショット 2017-04-26 12.10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20047" r="8750" b="26331"/>
          <a:stretch/>
        </p:blipFill>
        <p:spPr>
          <a:xfrm>
            <a:off x="5381747" y="845875"/>
            <a:ext cx="3563439" cy="290901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362513" y="6168825"/>
            <a:ext cx="34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参照：今治の旅パンフレット</a:t>
            </a:r>
            <a:endParaRPr lang="en-US" altLang="ja-JP" dirty="0" smtClean="0"/>
          </a:p>
          <a:p>
            <a:r>
              <a:rPr lang="ja-JP" altLang="en-US" dirty="0" smtClean="0"/>
              <a:t>参照：今治市役所ホームページ</a:t>
            </a:r>
            <a:endParaRPr lang="en-US" altLang="ja-JP" dirty="0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6164572" y="177509"/>
            <a:ext cx="885593" cy="4805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2800" dirty="0" smtClean="0">
                <a:solidFill>
                  <a:schemeClr val="accent1"/>
                </a:solidFill>
              </a:rPr>
              <a:t>宮窪</a:t>
            </a:r>
            <a:r>
              <a:rPr lang="ja-JP" altLang="en-US" sz="1400" dirty="0" smtClean="0"/>
              <a:t>　　</a:t>
            </a:r>
            <a:endParaRPr lang="en-US" altLang="ja-JP" sz="14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735806" y="658104"/>
            <a:ext cx="456665" cy="1796150"/>
          </a:xfrm>
          <a:prstGeom prst="straightConnector1">
            <a:avLst/>
          </a:prstGeom>
          <a:ln w="762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8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1" y="3073552"/>
            <a:ext cx="8229600" cy="1066800"/>
          </a:xfrm>
        </p:spPr>
        <p:txBody>
          <a:bodyPr/>
          <a:lstStyle/>
          <a:p>
            <a:r>
              <a:rPr lang="ja-JP" altLang="en-US" dirty="0" smtClean="0"/>
              <a:t>世界における手話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数字の手話表現はちがう</a:t>
            </a:r>
            <a:endParaRPr lang="ja-JP" altLang="en-US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701675" y="2015495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kumimoji="1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kumimoji="1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kumimoji="1"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kumimoji="1"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kumimoji="1"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kumimoji="1"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sz="3200" dirty="0" smtClean="0"/>
          </a:p>
          <a:p>
            <a:pPr marL="0" indent="0">
              <a:buFont typeface="Wingdings 2" pitchFamily="18" charset="2"/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490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そよ風.thmx</Template>
  <TotalTime>2000</TotalTime>
  <Words>267</Words>
  <Application>Microsoft Macintosh PowerPoint</Application>
  <PresentationFormat>画面に合わせる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そよ風</vt:lpstr>
      <vt:lpstr>世界の手話 「数字」</vt:lpstr>
      <vt:lpstr>世界における手話の数は 何言語？</vt:lpstr>
      <vt:lpstr>PowerPoint プレゼンテーション</vt:lpstr>
      <vt:lpstr>世界における手話の数は 何言語？</vt:lpstr>
      <vt:lpstr>世界の手話「数字」　 　（1分29秒）　　　　　　　　　　　　　</vt:lpstr>
      <vt:lpstr>PowerPoint プレゼンテーション</vt:lpstr>
      <vt:lpstr>PowerPoint プレゼンテーション</vt:lpstr>
      <vt:lpstr>地域共有手話 村落手話</vt:lpstr>
      <vt:lpstr>世界における手話 数字の手話表現はちがう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ろう教育の変遷</dc:title>
  <dc:creator>YANO UIKO</dc:creator>
  <cp:lastModifiedBy>YANO UIKO</cp:lastModifiedBy>
  <cp:revision>115</cp:revision>
  <dcterms:created xsi:type="dcterms:W3CDTF">2018-10-17T05:43:36Z</dcterms:created>
  <dcterms:modified xsi:type="dcterms:W3CDTF">2019-02-26T01:56:02Z</dcterms:modified>
</cp:coreProperties>
</file>