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85" r:id="rId3"/>
    <p:sldId id="261" r:id="rId4"/>
    <p:sldId id="256" r:id="rId5"/>
    <p:sldId id="260" r:id="rId6"/>
    <p:sldId id="257" r:id="rId7"/>
    <p:sldId id="258" r:id="rId8"/>
    <p:sldId id="262" r:id="rId9"/>
    <p:sldId id="264" r:id="rId10"/>
    <p:sldId id="265" r:id="rId11"/>
    <p:sldId id="263" r:id="rId12"/>
    <p:sldId id="272" r:id="rId13"/>
    <p:sldId id="266" r:id="rId14"/>
    <p:sldId id="273" r:id="rId15"/>
    <p:sldId id="267" r:id="rId16"/>
    <p:sldId id="268" r:id="rId17"/>
    <p:sldId id="269" r:id="rId18"/>
    <p:sldId id="284" r:id="rId19"/>
  </p:sldIdLst>
  <p:sldSz cx="12192000" cy="6858000"/>
  <p:notesSz cx="6854825" cy="99853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9479" autoAdjust="0"/>
    <p:restoredTop sz="94660"/>
  </p:normalViewPr>
  <p:slideViewPr>
    <p:cSldViewPr snapToGrid="0">
      <p:cViewPr varScale="1">
        <p:scale>
          <a:sx n="75" d="100"/>
          <a:sy n="75" d="100"/>
        </p:scale>
        <p:origin x="312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5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Sheet1!$D$3:$L$3</c:f>
              <c:strCache>
                <c:ptCount val="9"/>
                <c:pt idx="0">
                  <c:v>６以下</c:v>
                </c:pt>
                <c:pt idx="1">
                  <c:v>7～12</c:v>
                </c:pt>
                <c:pt idx="2">
                  <c:v>13～15</c:v>
                </c:pt>
                <c:pt idx="3">
                  <c:v>16～18</c:v>
                </c:pt>
                <c:pt idx="4">
                  <c:v>19～24</c:v>
                </c:pt>
                <c:pt idx="5">
                  <c:v>25～54</c:v>
                </c:pt>
                <c:pt idx="6">
                  <c:v>55～64</c:v>
                </c:pt>
                <c:pt idx="7">
                  <c:v>65～74</c:v>
                </c:pt>
                <c:pt idx="8">
                  <c:v>75以上</c:v>
                </c:pt>
              </c:strCache>
            </c:strRef>
          </c:cat>
          <c:val>
            <c:numRef>
              <c:f>Sheet1!$D$4:$L$4</c:f>
              <c:numCache>
                <c:formatCode>General</c:formatCode>
                <c:ptCount val="9"/>
                <c:pt idx="0">
                  <c:v>0.3</c:v>
                </c:pt>
                <c:pt idx="1">
                  <c:v>2.4</c:v>
                </c:pt>
                <c:pt idx="2">
                  <c:v>4</c:v>
                </c:pt>
                <c:pt idx="3">
                  <c:v>5.6</c:v>
                </c:pt>
                <c:pt idx="4">
                  <c:v>2</c:v>
                </c:pt>
                <c:pt idx="5">
                  <c:v>1.1000000000000001</c:v>
                </c:pt>
                <c:pt idx="6">
                  <c:v>1.2</c:v>
                </c:pt>
                <c:pt idx="7">
                  <c:v>1.4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57-426F-8FC6-CA0E23E59B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03362160"/>
        <c:axId val="1203478688"/>
      </c:barChart>
      <c:catAx>
        <c:axId val="1203362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203478688"/>
        <c:crosses val="autoZero"/>
        <c:auto val="1"/>
        <c:lblAlgn val="ctr"/>
        <c:lblOffset val="100"/>
        <c:noMultiLvlLbl val="0"/>
      </c:catAx>
      <c:valAx>
        <c:axId val="1203478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@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203362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F2CDB9-1033-4B7F-A415-2A0E8E63F1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AEACBCA-B29B-4948-A667-2ABF3F84DC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A4F2C3-71E5-4476-A2EE-8E0B8A6A4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BCA45-A330-4AA2-9C38-B6C1AF6C3185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97A67BC-D659-4248-861C-E01636EB8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EC26962-08F7-46EE-8E1A-516D3F9D3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D1C3D-50F5-43B5-9EC6-C628B09391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7677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AFB61F-5A76-4641-AA12-8CAF12508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07C91DA-ACE3-41EC-8AFC-79C239C2ED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600F13-3B7E-4BFE-BD6A-28431D75C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BCA45-A330-4AA2-9C38-B6C1AF6C3185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55AF780-3324-4FCD-A5A5-1CC5E1B21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982372E-2F25-4A43-B975-D6B91432D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D1C3D-50F5-43B5-9EC6-C628B09391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719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BE40BF6-9815-4050-B549-93BA4869F0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C4F431-CA87-4A0A-9478-7705366361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6530A88-04E2-4A6B-9DD7-E6FB5BF8E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BCA45-A330-4AA2-9C38-B6C1AF6C3185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B52311-B557-4931-A400-D216F5118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069732E-3F82-4F7D-94A8-EE01D6B05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D1C3D-50F5-43B5-9EC6-C628B09391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2541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1E8531-45AA-42EA-8D5C-BBD55154F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85C0E40-2C90-40D8-8478-13B881636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33E63E-11E6-44CB-8CE4-D99B12134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BCA45-A330-4AA2-9C38-B6C1AF6C3185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A6CF2B8-716E-47C5-9DAD-5642BE0E1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AC452B5-53DA-494F-A1B6-A81B44E4D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D1C3D-50F5-43B5-9EC6-C628B09391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3231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E2FF1F-F9E7-415C-ABEA-C18394671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C63AF4D-3BE0-4F55-89B5-8572C380DA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CDD5DE2-2C77-46B3-9DA4-2F8B1D64C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BCA45-A330-4AA2-9C38-B6C1AF6C3185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5AECDC-2D70-4940-A9C4-39DD4BF28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2ACF65-D1DD-486A-8678-330B06E7F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D1C3D-50F5-43B5-9EC6-C628B09391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8869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3A4F51-80EF-4ED1-8DE2-9F83B7A23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0A980C1-AABC-4404-B788-1AEAAFF5FC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18E8769-65A0-4DF3-A7EC-A8DD9C32E1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CD9E39B-F5C1-4DBB-834E-8F21CA262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BCA45-A330-4AA2-9C38-B6C1AF6C3185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7CBA03-6B61-4A19-A271-7B7EE6BC0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E324CB8-D250-4081-BB8F-060F8FEC1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D1C3D-50F5-43B5-9EC6-C628B09391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473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EE6C33-237D-455B-A662-90B59BAF3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F479147-2714-434D-95AC-5ED732DBD7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F48258B-2E11-4A79-AB72-0464C36FC7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D145AFF-DB20-4CB2-80EB-EA3548A965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06035CF-8EFE-4200-BBB8-153B50375E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D67A071-0654-4330-9B37-FB5DD00D2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BCA45-A330-4AA2-9C38-B6C1AF6C3185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177C758-BBDD-48D2-B769-FDE6261C0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286932F-EAAB-4F56-A85E-60B917705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D1C3D-50F5-43B5-9EC6-C628B09391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0460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5B2D6A-A784-4901-BCED-ECE6CEA7B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6A9760C-81E5-4B54-92A2-EAE853D10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BCA45-A330-4AA2-9C38-B6C1AF6C3185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CA83DE8-7D40-4A71-9FFC-869DD8FD0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31EB68A-2048-4BCD-9DFA-28ABC6744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D1C3D-50F5-43B5-9EC6-C628B09391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7453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D42A767-D9C2-4CB4-9ED5-1743A1E0C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BCA45-A330-4AA2-9C38-B6C1AF6C3185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B9DD6C8-3124-4E3D-B4AF-A1A403414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649A154-0BAF-49FC-BD27-EB9A08657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D1C3D-50F5-43B5-9EC6-C628B09391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0156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86BC29-F814-453A-88A2-8E16DA420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755B440-5E45-4718-853A-A083D0DDA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68ED3C3-C05C-4C82-A38D-439BDE76F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F79D9A4-9C42-4190-8B63-9F2A02938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BCA45-A330-4AA2-9C38-B6C1AF6C3185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C3E0F14-0557-40EF-8EE0-A2FF71CCE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115B411-C169-400E-98AF-6EE24097C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D1C3D-50F5-43B5-9EC6-C628B09391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6233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1313C3-107D-40A7-B583-D10A694F7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658069D-89BD-4C9A-B72C-6CD70500A1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8C561A4-8E85-40CF-BF94-308CF3B85D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0B8CBEE-5036-4FCB-A13E-69658B569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BCA45-A330-4AA2-9C38-B6C1AF6C3185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11C6741-B871-49C4-8756-05A9078FF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5733D01-300C-493B-8133-EA3281BC2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D1C3D-50F5-43B5-9EC6-C628B09391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159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0BEBF3E-80EF-4463-8551-4F2D33285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614366A-E345-40CA-AB60-AE0A715FE0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6BD5D2-8929-481B-83EC-91883A81A2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BCA45-A330-4AA2-9C38-B6C1AF6C3185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7A9AEB1-6102-4C33-8C66-400725C3BB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5928786-3D29-43D2-813B-E44F9B4EB4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D1C3D-50F5-43B5-9EC6-C628B09391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031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NxoZqYA36w&amp;t=83s" TargetMode="External"/><Relationship Id="rId2" Type="http://schemas.openxmlformats.org/officeDocument/2006/relationships/hyperlink" Target="https://www.youtube.com/watch?v=242EGF1DJXo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Wr_hfamzIY" TargetMode="External"/><Relationship Id="rId2" Type="http://schemas.openxmlformats.org/officeDocument/2006/relationships/hyperlink" Target="https://www.youtube.com/watch?v=tuOKYSm3O_4&amp;t=66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PYb4p2wqP00&amp;t=14s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BDA7BF-E117-4437-8FC4-AD93E60F8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844096"/>
            <a:ext cx="10515600" cy="4805589"/>
          </a:xfrm>
        </p:spPr>
        <p:txBody>
          <a:bodyPr>
            <a:normAutofit/>
          </a:bodyPr>
          <a:lstStyle/>
          <a:p>
            <a:r>
              <a:rPr kumimoji="1" lang="ja-JP" altLang="en-US" sz="8000">
                <a:latin typeface="AR顏眞楷書体H" panose="03000909000000000000" pitchFamily="65" charset="-128"/>
                <a:ea typeface="AR顏眞楷書体H" panose="03000909000000000000" pitchFamily="65" charset="-128"/>
              </a:rPr>
              <a:t>いざという時のネット</a:t>
            </a:r>
            <a:r>
              <a:rPr kumimoji="1" lang="en-US" altLang="ja-JP" sz="8000" dirty="0">
                <a:latin typeface="AR顏眞楷書体H" panose="03000909000000000000" pitchFamily="65" charset="-128"/>
                <a:ea typeface="AR顏眞楷書体H" panose="03000909000000000000" pitchFamily="65" charset="-128"/>
              </a:rPr>
              <a:t>110, 119</a:t>
            </a:r>
            <a:r>
              <a:rPr kumimoji="1" lang="ja-JP" altLang="en-US" sz="8000">
                <a:latin typeface="AR顏眞楷書体H" panose="03000909000000000000" pitchFamily="65" charset="-128"/>
                <a:ea typeface="AR顏眞楷書体H" panose="03000909000000000000" pitchFamily="65" charset="-128"/>
              </a:rPr>
              <a:t>番</a:t>
            </a:r>
            <a:endParaRPr kumimoji="1" lang="ja-JP" altLang="en-US" sz="8000" dirty="0">
              <a:latin typeface="AR顏眞楷書体H" panose="03000909000000000000" pitchFamily="65" charset="-128"/>
              <a:ea typeface="AR顏眞楷書体H" panose="03000909000000000000" pitchFamily="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574093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940E46-1A60-4E8B-82C5-9840E0BCD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961914" cy="1325563"/>
          </a:xfrm>
        </p:spPr>
        <p:txBody>
          <a:bodyPr/>
          <a:lstStyle/>
          <a:p>
            <a:r>
              <a:rPr kumimoji="1" lang="en-US" altLang="ja-JP" b="1" dirty="0"/>
              <a:t>3</a:t>
            </a:r>
            <a:r>
              <a:rPr kumimoji="1" lang="ja-JP" altLang="en-US" b="1" dirty="0"/>
              <a:t>　どうやって、警察や救急車に連絡する？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CF2024A-564E-422D-987B-4F9B45FED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聴覚障害者の多くは、電話かけることってないよね。</a:t>
            </a:r>
            <a:endParaRPr kumimoji="1" lang="en-US" altLang="ja-JP" dirty="0"/>
          </a:p>
          <a:p>
            <a:r>
              <a:rPr kumimoji="1" lang="ja-JP" altLang="en-US" dirty="0"/>
              <a:t>そもそも　電話番号知ってる？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警察って何番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救急車ってどこに電話するの？　　病院？　</a:t>
            </a:r>
            <a:r>
              <a:rPr kumimoji="1" lang="ja-JP" altLang="en-US" b="1" dirty="0"/>
              <a:t>消防署</a:t>
            </a:r>
            <a:r>
              <a:rPr kumimoji="1" lang="ja-JP" altLang="en-US" dirty="0"/>
              <a:t>　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どうやって、知らせたらいいのか。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みんなの意見はどうだったかな？</a:t>
            </a:r>
          </a:p>
        </p:txBody>
      </p:sp>
    </p:spTree>
    <p:extLst>
      <p:ext uri="{BB962C8B-B14F-4D97-AF65-F5344CB8AC3E}">
        <p14:creationId xmlns:p14="http://schemas.microsoft.com/office/powerpoint/2010/main" val="4100274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940E46-1A60-4E8B-82C5-9840E0BCD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961914" cy="2062389"/>
          </a:xfrm>
        </p:spPr>
        <p:txBody>
          <a:bodyPr/>
          <a:lstStyle/>
          <a:p>
            <a:r>
              <a:rPr kumimoji="1" lang="en-US" altLang="ja-JP" b="1" dirty="0"/>
              <a:t>3</a:t>
            </a:r>
            <a:r>
              <a:rPr kumimoji="1" lang="ja-JP" altLang="en-US" b="1" dirty="0"/>
              <a:t>　どうやって、警察や救急車に連絡する？</a:t>
            </a:r>
            <a:br>
              <a:rPr kumimoji="1" lang="en-US" altLang="ja-JP" b="1" dirty="0"/>
            </a:br>
            <a:r>
              <a:rPr kumimoji="1" lang="ja-JP" altLang="en-US" b="1" dirty="0"/>
              <a:t>ビデオを見てみよう。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CF2024A-564E-422D-987B-4F9B45FED2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47257"/>
            <a:ext cx="10515600" cy="3629706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警察に連絡をしたい時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</a:t>
            </a:r>
            <a:r>
              <a:rPr kumimoji="1" lang="en-US" altLang="ja-JP" dirty="0"/>
              <a:t>NET110</a:t>
            </a:r>
            <a:r>
              <a:rPr kumimoji="1" lang="ja-JP" altLang="en-US" dirty="0"/>
              <a:t>番アプリ　　</a:t>
            </a:r>
            <a:r>
              <a:rPr lang="ja-JP" altLang="ja-JP" dirty="0"/>
              <a:t>（神奈川県聴覚障害者福祉センター）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　　</a:t>
            </a:r>
            <a:r>
              <a:rPr lang="en-US" altLang="ja-JP" dirty="0">
                <a:hlinkClick r:id="rId2"/>
              </a:rPr>
              <a:t>https://www.youtube.com/watch?v=242EGF1DJXo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追加</a:t>
            </a:r>
            <a:r>
              <a:rPr lang="en-US" altLang="ja-JP" dirty="0"/>
              <a:t>NET110</a:t>
            </a:r>
            <a:r>
              <a:rPr lang="ja-JP" altLang="en-US" dirty="0"/>
              <a:t>番アプリ</a:t>
            </a:r>
            <a:r>
              <a:rPr lang="ja-JP" altLang="ja-JP" dirty="0"/>
              <a:t>（神奈川県聴覚障害者福祉センター）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>
                <a:hlinkClick r:id="rId3"/>
              </a:rPr>
              <a:t>　</a:t>
            </a:r>
            <a:r>
              <a:rPr lang="en-US" altLang="ja-JP" dirty="0">
                <a:hlinkClick r:id="rId3"/>
              </a:rPr>
              <a:t>https://www.youtube.com/watch?v=wNxoZqYA36w&amp;t=83s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　　　　　　　　　　　　　　　（どちらか</a:t>
            </a:r>
            <a:r>
              <a:rPr lang="en-US" altLang="ja-JP" dirty="0"/>
              <a:t>1</a:t>
            </a:r>
            <a:r>
              <a:rPr lang="ja-JP" altLang="en-US" dirty="0" err="1"/>
              <a:t>つを</a:t>
            </a:r>
            <a:r>
              <a:rPr lang="ja-JP" altLang="en-US" dirty="0"/>
              <a:t>選択）</a:t>
            </a:r>
            <a:r>
              <a:rPr kumimoji="1" lang="ja-JP" altLang="en-US" dirty="0"/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13878437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A16939-1A2C-4AA6-B905-619FF0ABC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2565400"/>
            <a:ext cx="10515600" cy="1325563"/>
          </a:xfrm>
        </p:spPr>
        <p:txBody>
          <a:bodyPr/>
          <a:lstStyle/>
          <a:p>
            <a:r>
              <a:rPr kumimoji="1" lang="ja-JP" altLang="en-US" dirty="0"/>
              <a:t>大事だと思ったことをメモしておこう</a:t>
            </a:r>
          </a:p>
        </p:txBody>
      </p:sp>
    </p:spTree>
    <p:extLst>
      <p:ext uri="{BB962C8B-B14F-4D97-AF65-F5344CB8AC3E}">
        <p14:creationId xmlns:p14="http://schemas.microsoft.com/office/powerpoint/2010/main" val="8137079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940E46-1A60-4E8B-82C5-9840E0BCD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961914" cy="2062389"/>
          </a:xfrm>
        </p:spPr>
        <p:txBody>
          <a:bodyPr/>
          <a:lstStyle/>
          <a:p>
            <a:r>
              <a:rPr kumimoji="1" lang="en-US" altLang="ja-JP" b="1" dirty="0"/>
              <a:t>3</a:t>
            </a:r>
            <a:r>
              <a:rPr kumimoji="1" lang="ja-JP" altLang="en-US" b="1" dirty="0"/>
              <a:t>　どうやって、警察や救急車に連絡する？</a:t>
            </a:r>
            <a:br>
              <a:rPr kumimoji="1" lang="en-US" altLang="ja-JP" b="1" dirty="0"/>
            </a:br>
            <a:r>
              <a:rPr kumimoji="1" lang="ja-JP" altLang="en-US" b="1" dirty="0"/>
              <a:t>ビデオを見てみよう。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CF2024A-564E-422D-987B-4F9B45FED2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21763"/>
            <a:ext cx="10515600" cy="4477000"/>
          </a:xfrm>
        </p:spPr>
        <p:txBody>
          <a:bodyPr>
            <a:normAutofit fontScale="92500"/>
          </a:bodyPr>
          <a:lstStyle/>
          <a:p>
            <a:r>
              <a:rPr kumimoji="1" lang="ja-JP" altLang="en-US" dirty="0"/>
              <a:t>救急車（や消防車）を呼びたい時時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ネット</a:t>
            </a:r>
            <a:r>
              <a:rPr kumimoji="1" lang="en-US" altLang="ja-JP" dirty="0"/>
              <a:t>119</a:t>
            </a:r>
            <a:r>
              <a:rPr kumimoji="1" lang="ja-JP" altLang="en-US" dirty="0"/>
              <a:t>とは</a:t>
            </a:r>
            <a:r>
              <a:rPr lang="ja-JP" altLang="ja-JP" dirty="0"/>
              <a:t>（</a:t>
            </a:r>
            <a:r>
              <a:rPr lang="ja-JP" altLang="en-US" dirty="0"/>
              <a:t>豊田市消防本部</a:t>
            </a:r>
            <a:r>
              <a:rPr lang="ja-JP" altLang="ja-JP" dirty="0"/>
              <a:t>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  </a:t>
            </a:r>
            <a:r>
              <a:rPr lang="en-US" altLang="ja-JP" dirty="0">
                <a:hlinkClick r:id="rId2"/>
              </a:rPr>
              <a:t>https://www.youtube.com/watch?v=tuOKYSm3O_4&amp;t=66s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</a:t>
            </a:r>
            <a:r>
              <a:rPr lang="en-US" altLang="ja-JP" dirty="0"/>
              <a:t>Net119</a:t>
            </a:r>
            <a:r>
              <a:rPr lang="ja-JP" altLang="en-US" dirty="0"/>
              <a:t>番について（愛媛</a:t>
            </a:r>
            <a:r>
              <a:rPr lang="en-US" altLang="ja-JP" dirty="0"/>
              <a:t>CATV</a:t>
            </a:r>
            <a:r>
              <a:rPr lang="ja-JP" altLang="en-US" dirty="0"/>
              <a:t>　協力　松山市消防局</a:t>
            </a:r>
            <a:r>
              <a:rPr lang="en-US" altLang="ja-JP" dirty="0"/>
              <a:t>)</a:t>
            </a:r>
          </a:p>
          <a:p>
            <a:pPr marL="0" indent="0">
              <a:buNone/>
            </a:pPr>
            <a:r>
              <a:rPr kumimoji="1" lang="ja-JP" altLang="en-US" dirty="0"/>
              <a:t>　　　　　　　　</a:t>
            </a:r>
            <a:r>
              <a:rPr lang="en-US" altLang="ja-JP" dirty="0">
                <a:hlinkClick r:id="rId3"/>
              </a:rPr>
              <a:t>https://www.youtube.com/watch?v=bWr_hfamzIY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</a:t>
            </a:r>
            <a:r>
              <a:rPr kumimoji="1" lang="en-US" altLang="ja-JP" dirty="0"/>
              <a:t>NET119</a:t>
            </a:r>
            <a:r>
              <a:rPr kumimoji="1" lang="ja-JP" altLang="en-US" dirty="0"/>
              <a:t>とは　（株式会社アルカディア）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　　</a:t>
            </a:r>
            <a:r>
              <a:rPr lang="en-US" altLang="ja-JP" dirty="0">
                <a:hlinkClick r:id="rId4"/>
              </a:rPr>
              <a:t>https://www.youtube.com/watch?v=PYb4p2wqP00&amp;t=14s</a:t>
            </a:r>
            <a:r>
              <a:rPr kumimoji="1" lang="ja-JP" altLang="en-US" dirty="0"/>
              <a:t>　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　　　　　　　　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　　　　　　　　　　　　　　　　　　　</a:t>
            </a:r>
            <a:r>
              <a:rPr lang="ja-JP" altLang="en-US" dirty="0"/>
              <a:t> （どれか</a:t>
            </a:r>
            <a:r>
              <a:rPr lang="en-US" altLang="ja-JP" dirty="0"/>
              <a:t>1</a:t>
            </a:r>
            <a:r>
              <a:rPr lang="ja-JP" altLang="en-US" dirty="0" err="1"/>
              <a:t>つを</a:t>
            </a:r>
            <a:r>
              <a:rPr lang="ja-JP" altLang="en-US" dirty="0"/>
              <a:t>選択）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841152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A16939-1A2C-4AA6-B905-619FF0ABC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2565400"/>
            <a:ext cx="10515600" cy="1325563"/>
          </a:xfrm>
        </p:spPr>
        <p:txBody>
          <a:bodyPr/>
          <a:lstStyle/>
          <a:p>
            <a:r>
              <a:rPr kumimoji="1" lang="ja-JP" altLang="en-US" dirty="0"/>
              <a:t>大事だと思ったことをメモしておこう</a:t>
            </a:r>
          </a:p>
        </p:txBody>
      </p:sp>
    </p:spTree>
    <p:extLst>
      <p:ext uri="{BB962C8B-B14F-4D97-AF65-F5344CB8AC3E}">
        <p14:creationId xmlns:p14="http://schemas.microsoft.com/office/powerpoint/2010/main" val="27545754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>
            <a:extLst>
              <a:ext uri="{FF2B5EF4-FFF2-40B4-BE49-F238E27FC236}">
                <a16:creationId xmlns:a16="http://schemas.microsoft.com/office/drawing/2014/main" id="{BE05DBFB-08B7-42BE-9C43-979E532BB7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1644" y="2070280"/>
            <a:ext cx="5239927" cy="4052389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44940E46-1A60-4E8B-82C5-9840E0BCD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961914" cy="2062389"/>
          </a:xfrm>
        </p:spPr>
        <p:txBody>
          <a:bodyPr/>
          <a:lstStyle/>
          <a:p>
            <a:r>
              <a:rPr kumimoji="1" lang="en-US" altLang="ja-JP" b="1" dirty="0"/>
              <a:t>4</a:t>
            </a:r>
            <a:r>
              <a:rPr kumimoji="1" lang="ja-JP" altLang="en-US" b="1" dirty="0"/>
              <a:t>　位置情報の効果的な使い方を確認しよう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0390292-236A-4A68-A593-B867966DE97A}"/>
              </a:ext>
            </a:extLst>
          </p:cNvPr>
          <p:cNvSpPr txBox="1"/>
          <p:nvPr/>
        </p:nvSpPr>
        <p:spPr>
          <a:xfrm>
            <a:off x="3648721" y="2070280"/>
            <a:ext cx="719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GPS</a:t>
            </a:r>
            <a:endParaRPr kumimoji="1" lang="ja-JP" altLang="en-US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B157097-528C-4450-8949-5B0705974ACC}"/>
              </a:ext>
            </a:extLst>
          </p:cNvPr>
          <p:cNvSpPr txBox="1"/>
          <p:nvPr/>
        </p:nvSpPr>
        <p:spPr>
          <a:xfrm>
            <a:off x="2863048" y="5753337"/>
            <a:ext cx="3009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あなたのスマホ・携帯電話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ABD5427-3630-4244-B96B-4680949A85DC}"/>
              </a:ext>
            </a:extLst>
          </p:cNvPr>
          <p:cNvSpPr txBox="1"/>
          <p:nvPr/>
        </p:nvSpPr>
        <p:spPr>
          <a:xfrm>
            <a:off x="7007440" y="3721093"/>
            <a:ext cx="1534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消防署など</a:t>
            </a:r>
          </a:p>
        </p:txBody>
      </p:sp>
    </p:spTree>
    <p:extLst>
      <p:ext uri="{BB962C8B-B14F-4D97-AF65-F5344CB8AC3E}">
        <p14:creationId xmlns:p14="http://schemas.microsoft.com/office/powerpoint/2010/main" val="29619350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940E46-1A60-4E8B-82C5-9840E0BCD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961914" cy="2062389"/>
          </a:xfrm>
        </p:spPr>
        <p:txBody>
          <a:bodyPr/>
          <a:lstStyle/>
          <a:p>
            <a:r>
              <a:rPr kumimoji="1" lang="en-US" altLang="ja-JP" b="1" dirty="0"/>
              <a:t>5</a:t>
            </a:r>
            <a:r>
              <a:rPr kumimoji="1" lang="ja-JP" altLang="en-US" b="1" dirty="0"/>
              <a:t>　自分のスマホで登録しよう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CF2024A-564E-422D-987B-4F9B45FED2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33600"/>
            <a:ext cx="10515600" cy="4043363"/>
          </a:xfrm>
        </p:spPr>
        <p:txBody>
          <a:bodyPr>
            <a:normAutofit lnSpcReduction="10000"/>
          </a:bodyPr>
          <a:lstStyle/>
          <a:p>
            <a:r>
              <a:rPr kumimoji="1" lang="ja-JP" altLang="en-US" dirty="0"/>
              <a:t>自分のスマホまたは練習用スマホを用意する。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ダウンロードする。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登録する。</a:t>
            </a:r>
            <a:endParaRPr kumimoji="1" lang="en-US" altLang="ja-JP" dirty="0"/>
          </a:p>
          <a:p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早く終わった人は周りの人を手伝おう。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わからない時は、遠慮しないで、先生や友達にたずねよう。　　</a:t>
            </a:r>
          </a:p>
        </p:txBody>
      </p:sp>
    </p:spTree>
    <p:extLst>
      <p:ext uri="{BB962C8B-B14F-4D97-AF65-F5344CB8AC3E}">
        <p14:creationId xmlns:p14="http://schemas.microsoft.com/office/powerpoint/2010/main" val="1161759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940E46-1A60-4E8B-82C5-9840E0BCD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961914" cy="2062389"/>
          </a:xfrm>
        </p:spPr>
        <p:txBody>
          <a:bodyPr/>
          <a:lstStyle/>
          <a:p>
            <a:r>
              <a:rPr kumimoji="1" lang="en-US" altLang="ja-JP" b="1" dirty="0"/>
              <a:t>6</a:t>
            </a:r>
            <a:r>
              <a:rPr kumimoji="1" lang="ja-JP" altLang="en-US" b="1" dirty="0"/>
              <a:t>　家族に伝えよう</a:t>
            </a:r>
            <a:r>
              <a:rPr kumimoji="1" lang="en-US" altLang="ja-JP" b="1" dirty="0"/>
              <a:t>(</a:t>
            </a:r>
            <a:r>
              <a:rPr kumimoji="1" lang="ja-JP" altLang="en-US" b="1" dirty="0"/>
              <a:t>今日の宿題</a:t>
            </a:r>
            <a:r>
              <a:rPr kumimoji="1" lang="en-US" altLang="ja-JP" b="1" dirty="0"/>
              <a:t>)</a:t>
            </a:r>
            <a:endParaRPr kumimoji="1" lang="ja-JP" altLang="en-US" b="1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CF2024A-564E-422D-987B-4F9B45FED2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47257"/>
            <a:ext cx="10515600" cy="39456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/>
              <a:t>おうちの人へ教えよう、「家族で登録」</a:t>
            </a:r>
            <a:endParaRPr kumimoji="1" lang="en-US" altLang="ja-JP" dirty="0"/>
          </a:p>
          <a:p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「事故や急病の人が出たときに、どうしたらよいか」、今日学んだことを家族に伝えよう。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家族の中に聞こえない人がいたら、一緒に登録をしておこう。　</a:t>
            </a:r>
          </a:p>
        </p:txBody>
      </p:sp>
    </p:spTree>
    <p:extLst>
      <p:ext uri="{BB962C8B-B14F-4D97-AF65-F5344CB8AC3E}">
        <p14:creationId xmlns:p14="http://schemas.microsoft.com/office/powerpoint/2010/main" val="34288281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サブタイトル 2"/>
          <p:cNvSpPr>
            <a:spLocks noGrp="1"/>
          </p:cNvSpPr>
          <p:nvPr>
            <p:ph type="title"/>
          </p:nvPr>
        </p:nvSpPr>
        <p:spPr>
          <a:xfrm>
            <a:off x="1027959" y="2584211"/>
            <a:ext cx="10515600" cy="1325563"/>
          </a:xfrm>
        </p:spPr>
        <p:txBody>
          <a:bodyPr>
            <a:normAutofit/>
          </a:bodyPr>
          <a:lstStyle/>
          <a:p>
            <a:r>
              <a:rPr lang="ja-JP" altLang="en-US" sz="3200"/>
              <a:t>作成：</a:t>
            </a:r>
            <a:r>
              <a:rPr kumimoji="1" lang="ja-JP" altLang="en-US" sz="3200"/>
              <a:t>山田京子（</a:t>
            </a:r>
            <a:r>
              <a:rPr kumimoji="1" lang="en-US" altLang="ja-JP" sz="3200" dirty="0"/>
              <a:t>2019</a:t>
            </a:r>
            <a:r>
              <a:rPr kumimoji="1" lang="ja-JP" altLang="en-US" sz="3200"/>
              <a:t>年</a:t>
            </a:r>
            <a:r>
              <a:rPr kumimoji="1" lang="ja-JP" altLang="en-US" sz="3200" dirty="0"/>
              <a:t>）</a:t>
            </a:r>
            <a:endParaRPr kumimoji="1" lang="en-US" altLang="ja-JP" sz="3200" dirty="0"/>
          </a:p>
          <a:p>
            <a:r>
              <a:rPr lang="ja-JP" altLang="en-US" sz="3200" dirty="0"/>
              <a:t>編集</a:t>
            </a:r>
            <a:r>
              <a:rPr kumimoji="1" lang="ja-JP" altLang="en-US" sz="3200" dirty="0"/>
              <a:t>：筑波技術大学ろう者学教育コンテンツ開発取組</a:t>
            </a:r>
          </a:p>
        </p:txBody>
      </p:sp>
    </p:spTree>
    <p:extLst>
      <p:ext uri="{BB962C8B-B14F-4D97-AF65-F5344CB8AC3E}">
        <p14:creationId xmlns:p14="http://schemas.microsoft.com/office/powerpoint/2010/main" val="1859239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BDA7BF-E117-4437-8FC4-AD93E60F8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844096"/>
            <a:ext cx="10515600" cy="4805589"/>
          </a:xfrm>
        </p:spPr>
        <p:txBody>
          <a:bodyPr>
            <a:normAutofit/>
          </a:bodyPr>
          <a:lstStyle/>
          <a:p>
            <a:r>
              <a:rPr kumimoji="1" lang="ja-JP" altLang="en-US" sz="8000" dirty="0">
                <a:latin typeface="AR顏眞楷書体H" panose="03000909000000000000" pitchFamily="65" charset="-128"/>
                <a:ea typeface="AR顏眞楷書体H" panose="03000909000000000000" pitchFamily="65" charset="-128"/>
              </a:rPr>
              <a:t>事故・急病</a:t>
            </a:r>
            <a:br>
              <a:rPr kumimoji="1" lang="en-US" altLang="ja-JP" sz="8000" dirty="0">
                <a:latin typeface="AR顏眞楷書体H" panose="03000909000000000000" pitchFamily="65" charset="-128"/>
                <a:ea typeface="AR顏眞楷書体H" panose="03000909000000000000" pitchFamily="65" charset="-128"/>
              </a:rPr>
            </a:br>
            <a:r>
              <a:rPr kumimoji="1" lang="ja-JP" altLang="en-US" sz="8000" dirty="0">
                <a:latin typeface="AR顏眞楷書体H" panose="03000909000000000000" pitchFamily="65" charset="-128"/>
                <a:ea typeface="AR顏眞楷書体H" panose="03000909000000000000" pitchFamily="65" charset="-128"/>
              </a:rPr>
              <a:t>いざというとき、</a:t>
            </a:r>
            <a:br>
              <a:rPr kumimoji="1" lang="en-US" altLang="ja-JP" sz="8000" dirty="0">
                <a:latin typeface="AR顏眞楷書体H" panose="03000909000000000000" pitchFamily="65" charset="-128"/>
                <a:ea typeface="AR顏眞楷書体H" panose="03000909000000000000" pitchFamily="65" charset="-128"/>
              </a:rPr>
            </a:br>
            <a:r>
              <a:rPr kumimoji="1" lang="ja-JP" altLang="en-US" sz="8000" dirty="0">
                <a:latin typeface="AR顏眞楷書体H" panose="03000909000000000000" pitchFamily="65" charset="-128"/>
                <a:ea typeface="AR顏眞楷書体H" panose="03000909000000000000" pitchFamily="65" charset="-128"/>
              </a:rPr>
              <a:t>あなたはどうする？</a:t>
            </a:r>
          </a:p>
        </p:txBody>
      </p:sp>
    </p:spTree>
    <p:extLst>
      <p:ext uri="{BB962C8B-B14F-4D97-AF65-F5344CB8AC3E}">
        <p14:creationId xmlns:p14="http://schemas.microsoft.com/office/powerpoint/2010/main" val="883707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BFAE7A-5E17-412B-AFBA-8A1D865C3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416605"/>
            <a:ext cx="11125200" cy="6024789"/>
          </a:xfrm>
        </p:spPr>
        <p:txBody>
          <a:bodyPr>
            <a:normAutofit/>
          </a:bodyPr>
          <a:lstStyle/>
          <a:p>
            <a:r>
              <a:rPr kumimoji="1" lang="en-US" altLang="ja-JP" sz="3600" dirty="0"/>
              <a:t>1</a:t>
            </a:r>
            <a:r>
              <a:rPr kumimoji="1" lang="ja-JP" altLang="en-US" sz="3600" dirty="0"/>
              <a:t>　次の資料を見て、どんなことに気づきますか？</a:t>
            </a:r>
            <a:br>
              <a:rPr kumimoji="1" lang="en-US" altLang="ja-JP" sz="3600" dirty="0"/>
            </a:br>
            <a:br>
              <a:rPr kumimoji="1" lang="en-US" altLang="ja-JP" sz="3600" dirty="0"/>
            </a:br>
            <a:r>
              <a:rPr kumimoji="1" lang="ja-JP" altLang="en-US" sz="3600" dirty="0"/>
              <a:t>　　○始めに自分で考える。</a:t>
            </a:r>
            <a:br>
              <a:rPr kumimoji="1" lang="en-US" altLang="ja-JP" sz="3600" dirty="0"/>
            </a:br>
            <a:r>
              <a:rPr kumimoji="1" lang="ja-JP" altLang="en-US" sz="3600" dirty="0"/>
              <a:t>　　○グループ内で意見を発表する。</a:t>
            </a:r>
            <a:br>
              <a:rPr kumimoji="1" lang="en-US" altLang="ja-JP" sz="3600" dirty="0"/>
            </a:br>
            <a:r>
              <a:rPr kumimoji="1" lang="ja-JP" altLang="en-US" sz="3600" dirty="0"/>
              <a:t>　　○班ででた意見を用紙</a:t>
            </a:r>
            <a:r>
              <a:rPr kumimoji="1" lang="en-US" altLang="ja-JP" sz="3600" dirty="0"/>
              <a:t>(A3)</a:t>
            </a:r>
            <a:r>
              <a:rPr kumimoji="1" lang="ja-JP" altLang="en-US" sz="3600" dirty="0"/>
              <a:t>にマジックで書いて</a:t>
            </a:r>
            <a:br>
              <a:rPr kumimoji="1" lang="en-US" altLang="ja-JP" sz="3600" dirty="0"/>
            </a:br>
            <a:r>
              <a:rPr kumimoji="1" lang="ja-JP" altLang="en-US" sz="3600" dirty="0"/>
              <a:t>　　　黒板に貼る。</a:t>
            </a:r>
            <a:br>
              <a:rPr kumimoji="1" lang="en-US" altLang="ja-JP" sz="3600" dirty="0"/>
            </a:br>
            <a:r>
              <a:rPr kumimoji="1" lang="ja-JP" altLang="en-US" sz="3600" dirty="0"/>
              <a:t>　　　　　　　　　　</a:t>
            </a:r>
            <a:br>
              <a:rPr kumimoji="1" lang="en-US" altLang="ja-JP" sz="3600" dirty="0"/>
            </a:br>
            <a:r>
              <a:rPr kumimoji="1" lang="ja-JP" altLang="en-US" sz="3600" dirty="0"/>
              <a:t>　　○代表の人が発表する。</a:t>
            </a:r>
          </a:p>
        </p:txBody>
      </p:sp>
    </p:spTree>
    <p:extLst>
      <p:ext uri="{BB962C8B-B14F-4D97-AF65-F5344CB8AC3E}">
        <p14:creationId xmlns:p14="http://schemas.microsoft.com/office/powerpoint/2010/main" val="451922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E671A7-D3B9-457C-942E-78A0B2C057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7A0C791-B03D-4956-BD7B-4C63F62514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8D4AF357-DD26-46AC-90AE-7A63FD3103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8442" y="207357"/>
            <a:ext cx="10220283" cy="6443286"/>
          </a:xfrm>
          <a:prstGeom prst="rect">
            <a:avLst/>
          </a:prstGeom>
        </p:spPr>
      </p:pic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AD3DBD51-AABB-4B56-A4BA-8C7C9E404B04}"/>
              </a:ext>
            </a:extLst>
          </p:cNvPr>
          <p:cNvGrpSpPr/>
          <p:nvPr/>
        </p:nvGrpSpPr>
        <p:grpSpPr>
          <a:xfrm>
            <a:off x="681872" y="823203"/>
            <a:ext cx="11460553" cy="4896004"/>
            <a:chOff x="681872" y="823203"/>
            <a:chExt cx="11460553" cy="4896004"/>
          </a:xfrm>
        </p:grpSpPr>
        <p:graphicFrame>
          <p:nvGraphicFramePr>
            <p:cNvPr id="5" name="グラフ 4">
              <a:extLst>
                <a:ext uri="{FF2B5EF4-FFF2-40B4-BE49-F238E27FC236}">
                  <a16:creationId xmlns:a16="http://schemas.microsoft.com/office/drawing/2014/main" id="{6B61269E-7B18-4513-AEF0-FA55E792BB5B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132619312"/>
                </p:ext>
              </p:extLst>
            </p:nvPr>
          </p:nvGraphicFramePr>
          <p:xfrm>
            <a:off x="1036948" y="1122363"/>
            <a:ext cx="10473180" cy="452429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9171A888-1800-4171-A933-9F83D459E90D}"/>
                </a:ext>
              </a:extLst>
            </p:cNvPr>
            <p:cNvSpPr txBox="1"/>
            <p:nvPr/>
          </p:nvSpPr>
          <p:spPr>
            <a:xfrm>
              <a:off x="681872" y="823203"/>
              <a:ext cx="632297" cy="470898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kumimoji="1" lang="en-US" altLang="ja-JP" sz="2000" dirty="0"/>
                <a:t>(%)</a:t>
              </a:r>
            </a:p>
            <a:p>
              <a:r>
                <a:rPr kumimoji="1" lang="en-US" altLang="ja-JP" sz="2000" dirty="0"/>
                <a:t>6</a:t>
              </a:r>
              <a:r>
                <a:rPr lang="en-US" altLang="ja-JP" sz="2000" dirty="0"/>
                <a:t>.</a:t>
              </a:r>
              <a:r>
                <a:rPr kumimoji="1" lang="en-US" altLang="ja-JP" sz="2000" dirty="0"/>
                <a:t>0</a:t>
              </a:r>
            </a:p>
            <a:p>
              <a:r>
                <a:rPr kumimoji="1" lang="ja-JP" altLang="en-US" sz="2400" dirty="0"/>
                <a:t>　</a:t>
              </a:r>
              <a:endParaRPr kumimoji="1" lang="en-US" altLang="ja-JP" sz="2400" dirty="0"/>
            </a:p>
            <a:p>
              <a:r>
                <a:rPr kumimoji="1" lang="en-US" altLang="ja-JP" sz="2000" dirty="0"/>
                <a:t>5</a:t>
              </a:r>
              <a:r>
                <a:rPr lang="en-US" altLang="ja-JP" sz="2000" dirty="0"/>
                <a:t>.</a:t>
              </a:r>
              <a:r>
                <a:rPr kumimoji="1" lang="en-US" altLang="ja-JP" sz="2000" dirty="0"/>
                <a:t>0</a:t>
              </a:r>
            </a:p>
            <a:p>
              <a:endParaRPr lang="en-US" altLang="ja-JP" sz="2000" dirty="0"/>
            </a:p>
            <a:p>
              <a:r>
                <a:rPr kumimoji="1" lang="en-US" altLang="ja-JP" sz="2000" dirty="0"/>
                <a:t>4</a:t>
              </a:r>
              <a:r>
                <a:rPr lang="en-US" altLang="ja-JP" sz="2000" dirty="0"/>
                <a:t>.</a:t>
              </a:r>
              <a:r>
                <a:rPr kumimoji="1" lang="en-US" altLang="ja-JP" sz="2000" dirty="0"/>
                <a:t>0</a:t>
              </a:r>
            </a:p>
            <a:p>
              <a:r>
                <a:rPr lang="ja-JP" altLang="en-US" sz="2800" dirty="0"/>
                <a:t>　</a:t>
              </a:r>
              <a:endParaRPr lang="en-US" altLang="ja-JP" sz="2800" dirty="0"/>
            </a:p>
            <a:p>
              <a:r>
                <a:rPr kumimoji="1" lang="en-US" altLang="ja-JP" sz="2000" dirty="0"/>
                <a:t>3</a:t>
              </a:r>
              <a:r>
                <a:rPr lang="en-US" altLang="ja-JP" sz="2000" dirty="0"/>
                <a:t>.</a:t>
              </a:r>
              <a:r>
                <a:rPr kumimoji="1" lang="en-US" altLang="ja-JP" sz="2000" dirty="0"/>
                <a:t>0</a:t>
              </a:r>
            </a:p>
            <a:p>
              <a:endParaRPr lang="en-US" altLang="ja-JP" sz="2000" dirty="0"/>
            </a:p>
            <a:p>
              <a:r>
                <a:rPr kumimoji="1" lang="en-US" altLang="ja-JP" sz="2000" dirty="0"/>
                <a:t>2</a:t>
              </a:r>
              <a:r>
                <a:rPr lang="en-US" altLang="ja-JP" sz="2000" dirty="0"/>
                <a:t>.</a:t>
              </a:r>
              <a:r>
                <a:rPr kumimoji="1" lang="en-US" altLang="ja-JP" sz="2000" dirty="0"/>
                <a:t>0</a:t>
              </a:r>
            </a:p>
            <a:p>
              <a:r>
                <a:rPr lang="ja-JP" altLang="en-US" sz="2400" dirty="0"/>
                <a:t>　</a:t>
              </a:r>
              <a:endParaRPr lang="en-US" altLang="ja-JP" sz="2400" dirty="0"/>
            </a:p>
            <a:p>
              <a:r>
                <a:rPr kumimoji="1" lang="en-US" altLang="ja-JP" sz="2000" dirty="0"/>
                <a:t>1</a:t>
              </a:r>
              <a:r>
                <a:rPr lang="en-US" altLang="ja-JP" sz="2000" dirty="0"/>
                <a:t>.</a:t>
              </a:r>
              <a:r>
                <a:rPr kumimoji="1" lang="en-US" altLang="ja-JP" sz="2000" dirty="0"/>
                <a:t>0</a:t>
              </a:r>
            </a:p>
            <a:p>
              <a:r>
                <a:rPr lang="ja-JP" altLang="en-US" sz="2400" dirty="0"/>
                <a:t>　</a:t>
              </a:r>
              <a:endParaRPr lang="en-US" altLang="ja-JP" sz="2400" dirty="0"/>
            </a:p>
            <a:p>
              <a:r>
                <a:rPr kumimoji="1" lang="en-US" altLang="ja-JP" sz="2000" dirty="0"/>
                <a:t>0</a:t>
              </a:r>
              <a:r>
                <a:rPr lang="en-US" altLang="ja-JP" sz="2000" dirty="0"/>
                <a:t>.</a:t>
              </a:r>
              <a:r>
                <a:rPr kumimoji="1" lang="en-US" altLang="ja-JP" sz="2000" dirty="0"/>
                <a:t>0</a:t>
              </a:r>
              <a:endParaRPr kumimoji="1" lang="ja-JP" altLang="en-US" sz="2000" dirty="0"/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BD415BD1-FA85-4CFB-967E-B6219B95E9EF}"/>
                </a:ext>
              </a:extLst>
            </p:cNvPr>
            <p:cNvSpPr txBox="1"/>
            <p:nvPr/>
          </p:nvSpPr>
          <p:spPr>
            <a:xfrm>
              <a:off x="1530691" y="5349875"/>
              <a:ext cx="10611734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/>
                <a:t>6</a:t>
              </a:r>
              <a:r>
                <a:rPr kumimoji="1" lang="ja-JP" altLang="en-US" dirty="0"/>
                <a:t>以下    　</a:t>
              </a:r>
              <a:r>
                <a:rPr kumimoji="1" lang="en-US" altLang="ja-JP" dirty="0"/>
                <a:t>7</a:t>
              </a:r>
              <a:r>
                <a:rPr kumimoji="1" lang="ja-JP" altLang="en-US" dirty="0"/>
                <a:t>～</a:t>
              </a:r>
              <a:r>
                <a:rPr kumimoji="1" lang="en-US" altLang="ja-JP" dirty="0"/>
                <a:t>12</a:t>
              </a:r>
              <a:r>
                <a:rPr kumimoji="1" lang="ja-JP" altLang="en-US" dirty="0"/>
                <a:t>　  </a:t>
              </a:r>
              <a:r>
                <a:rPr kumimoji="1" lang="en-US" altLang="ja-JP" dirty="0"/>
                <a:t>13</a:t>
              </a:r>
              <a:r>
                <a:rPr kumimoji="1" lang="ja-JP" altLang="en-US" dirty="0"/>
                <a:t>～</a:t>
              </a:r>
              <a:r>
                <a:rPr kumimoji="1" lang="en-US" altLang="ja-JP" dirty="0"/>
                <a:t>15</a:t>
              </a:r>
              <a:r>
                <a:rPr kumimoji="1" lang="ja-JP" altLang="en-US" dirty="0"/>
                <a:t>　   </a:t>
              </a:r>
              <a:r>
                <a:rPr kumimoji="1" lang="en-US" altLang="ja-JP" dirty="0"/>
                <a:t>16</a:t>
              </a:r>
              <a:r>
                <a:rPr kumimoji="1" lang="ja-JP" altLang="en-US" dirty="0"/>
                <a:t>～</a:t>
              </a:r>
              <a:r>
                <a:rPr kumimoji="1" lang="en-US" altLang="ja-JP" dirty="0"/>
                <a:t>18</a:t>
              </a:r>
              <a:r>
                <a:rPr kumimoji="1" lang="ja-JP" altLang="en-US" dirty="0"/>
                <a:t>　  </a:t>
              </a:r>
              <a:r>
                <a:rPr kumimoji="1" lang="en-US" altLang="ja-JP" dirty="0"/>
                <a:t>19</a:t>
              </a:r>
              <a:r>
                <a:rPr kumimoji="1" lang="ja-JP" altLang="en-US" dirty="0"/>
                <a:t>～</a:t>
              </a:r>
              <a:r>
                <a:rPr kumimoji="1" lang="en-US" altLang="ja-JP" dirty="0"/>
                <a:t>24   </a:t>
              </a:r>
              <a:r>
                <a:rPr kumimoji="1" lang="ja-JP" altLang="en-US" dirty="0"/>
                <a:t>　</a:t>
              </a:r>
              <a:r>
                <a:rPr kumimoji="1" lang="en-US" altLang="ja-JP" dirty="0"/>
                <a:t>25</a:t>
              </a:r>
              <a:r>
                <a:rPr kumimoji="1" lang="ja-JP" altLang="en-US" dirty="0"/>
                <a:t>～</a:t>
              </a:r>
              <a:r>
                <a:rPr kumimoji="1" lang="en-US" altLang="ja-JP" dirty="0"/>
                <a:t>54  </a:t>
              </a:r>
              <a:r>
                <a:rPr kumimoji="1" lang="ja-JP" altLang="en-US" dirty="0"/>
                <a:t>　</a:t>
              </a:r>
              <a:r>
                <a:rPr kumimoji="1" lang="en-US" altLang="ja-JP" dirty="0"/>
                <a:t>55</a:t>
              </a:r>
              <a:r>
                <a:rPr kumimoji="1" lang="ja-JP" altLang="en-US" dirty="0"/>
                <a:t>～</a:t>
              </a:r>
              <a:r>
                <a:rPr kumimoji="1" lang="en-US" altLang="ja-JP" dirty="0"/>
                <a:t>64</a:t>
              </a:r>
              <a:r>
                <a:rPr kumimoji="1" lang="ja-JP" altLang="en-US" dirty="0"/>
                <a:t>　   </a:t>
              </a:r>
              <a:r>
                <a:rPr kumimoji="1" lang="en-US" altLang="ja-JP" dirty="0"/>
                <a:t>65</a:t>
              </a:r>
              <a:r>
                <a:rPr kumimoji="1" lang="ja-JP" altLang="en-US" dirty="0"/>
                <a:t>～</a:t>
              </a:r>
              <a:r>
                <a:rPr kumimoji="1" lang="en-US" altLang="ja-JP" dirty="0"/>
                <a:t>74</a:t>
              </a:r>
              <a:r>
                <a:rPr kumimoji="1" lang="ja-JP" altLang="en-US" dirty="0"/>
                <a:t>　   </a:t>
              </a:r>
              <a:r>
                <a:rPr kumimoji="1" lang="en-US" altLang="ja-JP" dirty="0"/>
                <a:t>75</a:t>
              </a:r>
              <a:r>
                <a:rPr kumimoji="1" lang="ja-JP" altLang="en-US" dirty="0"/>
                <a:t>以上　</a:t>
              </a:r>
              <a:r>
                <a:rPr kumimoji="1" lang="en-US" altLang="ja-JP" dirty="0"/>
                <a:t>(</a:t>
              </a:r>
              <a:r>
                <a:rPr kumimoji="1" lang="ja-JP" altLang="en-US" dirty="0"/>
                <a:t>歳</a:t>
              </a:r>
              <a:r>
                <a:rPr kumimoji="1" lang="en-US" altLang="ja-JP" dirty="0"/>
                <a:t>)</a:t>
              </a:r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881657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509970-D8B2-4500-B2F9-791CC36B6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2</a:t>
            </a:r>
            <a:r>
              <a:rPr kumimoji="1" lang="ja-JP" altLang="en-US" dirty="0"/>
              <a:t>　事故にあった時、どうする。</a:t>
            </a: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2346B204-C954-4E14-9D58-1043F277662B}"/>
              </a:ext>
            </a:extLst>
          </p:cNvPr>
          <p:cNvSpPr txBox="1">
            <a:spLocks/>
          </p:cNvSpPr>
          <p:nvPr/>
        </p:nvSpPr>
        <p:spPr>
          <a:xfrm>
            <a:off x="533400" y="2039815"/>
            <a:ext cx="11125200" cy="25233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en-US" altLang="ja-JP" sz="3600" dirty="0"/>
            </a:br>
            <a:r>
              <a:rPr lang="ja-JP" altLang="en-US" sz="3600" dirty="0"/>
              <a:t>　　○始めに自分で考える。</a:t>
            </a:r>
            <a:br>
              <a:rPr lang="en-US" altLang="ja-JP" sz="3600" dirty="0"/>
            </a:br>
            <a:r>
              <a:rPr lang="ja-JP" altLang="en-US" sz="3600" dirty="0"/>
              <a:t>　　○グループ内で意見を発表する。</a:t>
            </a:r>
            <a:br>
              <a:rPr lang="en-US" altLang="ja-JP" sz="3600" dirty="0"/>
            </a:br>
            <a:r>
              <a:rPr lang="ja-JP" altLang="en-US" sz="3600" dirty="0"/>
              <a:t>　　</a:t>
            </a:r>
            <a:endParaRPr lang="en-US" altLang="ja-JP" sz="3600" dirty="0"/>
          </a:p>
          <a:p>
            <a:endParaRPr lang="en-US" altLang="ja-JP" sz="3600" dirty="0"/>
          </a:p>
          <a:p>
            <a:r>
              <a:rPr lang="ja-JP" altLang="en-US" sz="3600" dirty="0"/>
              <a:t>　　○班ででた意見を紹介する。</a:t>
            </a:r>
          </a:p>
        </p:txBody>
      </p:sp>
    </p:spTree>
    <p:extLst>
      <p:ext uri="{BB962C8B-B14F-4D97-AF65-F5344CB8AC3E}">
        <p14:creationId xmlns:p14="http://schemas.microsoft.com/office/powerpoint/2010/main" val="2913132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F748767-4A6F-4BA4-A1B0-5FF1B9E7B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927" y="310718"/>
            <a:ext cx="11842073" cy="638304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ja-JP" altLang="en-US" sz="7000" dirty="0"/>
              <a:t>もし自転車事故を起こしてしまったら？　</a:t>
            </a:r>
            <a:endParaRPr lang="en-US" altLang="ja-JP" sz="7000" dirty="0"/>
          </a:p>
          <a:p>
            <a:pPr marL="0" indent="0">
              <a:buNone/>
            </a:pPr>
            <a:endParaRPr lang="en-US" altLang="ja-JP" sz="7000" dirty="0"/>
          </a:p>
          <a:p>
            <a:pPr marL="0" indent="0">
              <a:buNone/>
            </a:pPr>
            <a:r>
              <a:rPr lang="ja-JP" altLang="en-US" sz="7000" dirty="0"/>
              <a:t>①</a:t>
            </a:r>
            <a:r>
              <a:rPr lang="ja-JP" altLang="en-US" sz="5800" dirty="0"/>
              <a:t>被害者への対応と事故後の流れ</a:t>
            </a:r>
          </a:p>
          <a:p>
            <a:pPr marL="0" indent="0">
              <a:buNone/>
            </a:pPr>
            <a:r>
              <a:rPr lang="ja-JP" altLang="en-US" sz="3600" b="1" dirty="0">
                <a:solidFill>
                  <a:schemeClr val="accent5">
                    <a:lumMod val="50000"/>
                  </a:schemeClr>
                </a:solidFill>
              </a:rPr>
              <a:t>　　二次災害防止のために安全を確保し、必要に応じて救急車の手配を</a:t>
            </a:r>
            <a:endParaRPr lang="en-US" altLang="ja-JP" sz="36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2700" dirty="0"/>
              <a:t>　　　</a:t>
            </a:r>
            <a:endParaRPr lang="en-US" altLang="ja-JP" sz="2700" dirty="0"/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r>
              <a:rPr lang="ja-JP" altLang="en-US" sz="6900" dirty="0"/>
              <a:t>②</a:t>
            </a:r>
            <a:r>
              <a:rPr lang="ja-JP" altLang="en-US" sz="5800" dirty="0"/>
              <a:t>どんな事情があっても、事故が起きたら、必ず警察へ</a:t>
            </a:r>
            <a:endParaRPr lang="en-US" altLang="ja-JP" sz="5800" dirty="0"/>
          </a:p>
          <a:p>
            <a:pPr marL="0" indent="0">
              <a:buNone/>
            </a:pPr>
            <a:r>
              <a:rPr lang="ja-JP" altLang="en-US" sz="3600" b="1" dirty="0">
                <a:solidFill>
                  <a:schemeClr val="accent5">
                    <a:lumMod val="50000"/>
                  </a:schemeClr>
                </a:solidFill>
              </a:rPr>
              <a:t>　　関係者の安全の確保、必要に応じた救急車の手配を終えたら、次にすべきことは、</a:t>
            </a:r>
            <a:endParaRPr lang="en-US" altLang="ja-JP" sz="36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dirty="0"/>
              <a:t>　　</a:t>
            </a:r>
            <a:endParaRPr lang="en-US" altLang="ja-JP" dirty="0"/>
          </a:p>
          <a:p>
            <a:pPr marL="0" indent="0">
              <a:buNone/>
            </a:pPr>
            <a:endParaRPr lang="en-US" altLang="ja-JP" sz="36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altLang="ja-JP" sz="36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3600" b="1" dirty="0">
                <a:solidFill>
                  <a:schemeClr val="accent5">
                    <a:lumMod val="50000"/>
                  </a:schemeClr>
                </a:solidFill>
              </a:rPr>
              <a:t>　「交通事故証明書」の発行と、加入している損害保険への連絡</a:t>
            </a:r>
          </a:p>
          <a:p>
            <a:pPr marL="0" indent="0">
              <a:buNone/>
            </a:pPr>
            <a:r>
              <a:rPr lang="ja-JP" altLang="en-US" dirty="0"/>
              <a:t>　　</a:t>
            </a:r>
          </a:p>
        </p:txBody>
      </p:sp>
    </p:spTree>
    <p:extLst>
      <p:ext uri="{BB962C8B-B14F-4D97-AF65-F5344CB8AC3E}">
        <p14:creationId xmlns:p14="http://schemas.microsoft.com/office/powerpoint/2010/main" val="4065701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940E46-1A60-4E8B-82C5-9840E0BCD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961914" cy="1325563"/>
          </a:xfrm>
        </p:spPr>
        <p:txBody>
          <a:bodyPr/>
          <a:lstStyle/>
          <a:p>
            <a:r>
              <a:rPr kumimoji="1" lang="en-US" altLang="ja-JP" b="1" dirty="0"/>
              <a:t>3</a:t>
            </a:r>
            <a:r>
              <a:rPr kumimoji="1" lang="ja-JP" altLang="en-US" b="1" dirty="0"/>
              <a:t>　どうやって、警察や救急車に連絡する？</a:t>
            </a: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8C1F2109-6526-4865-8768-80CCEC54A8CA}"/>
              </a:ext>
            </a:extLst>
          </p:cNvPr>
          <p:cNvSpPr txBox="1">
            <a:spLocks/>
          </p:cNvSpPr>
          <p:nvPr/>
        </p:nvSpPr>
        <p:spPr>
          <a:xfrm>
            <a:off x="533400" y="416605"/>
            <a:ext cx="11125200" cy="60247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en-US" altLang="ja-JP" sz="3600" dirty="0"/>
            </a:br>
            <a:r>
              <a:rPr lang="ja-JP" altLang="en-US" sz="3600" dirty="0"/>
              <a:t>　　○始めに自分で考える。</a:t>
            </a:r>
            <a:br>
              <a:rPr lang="en-US" altLang="ja-JP" sz="3600" dirty="0"/>
            </a:br>
            <a:r>
              <a:rPr lang="ja-JP" altLang="en-US" sz="3600" dirty="0"/>
              <a:t>　　○グループ内で意見を発表する。</a:t>
            </a:r>
            <a:br>
              <a:rPr lang="en-US" altLang="ja-JP" sz="3600" dirty="0"/>
            </a:br>
            <a:r>
              <a:rPr lang="ja-JP" altLang="en-US" sz="3600" dirty="0"/>
              <a:t>　　</a:t>
            </a:r>
            <a:endParaRPr lang="en-US" altLang="ja-JP" sz="3600" dirty="0"/>
          </a:p>
          <a:p>
            <a:r>
              <a:rPr lang="ja-JP" altLang="en-US" sz="3600" dirty="0"/>
              <a:t>　　○班ででた意見を紹介する。</a:t>
            </a:r>
          </a:p>
        </p:txBody>
      </p:sp>
    </p:spTree>
    <p:extLst>
      <p:ext uri="{BB962C8B-B14F-4D97-AF65-F5344CB8AC3E}">
        <p14:creationId xmlns:p14="http://schemas.microsoft.com/office/powerpoint/2010/main" val="325897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940E46-1A60-4E8B-82C5-9840E0BCD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961914" cy="1325563"/>
          </a:xfrm>
        </p:spPr>
        <p:txBody>
          <a:bodyPr/>
          <a:lstStyle/>
          <a:p>
            <a:r>
              <a:rPr kumimoji="1" lang="en-US" altLang="ja-JP" b="1" dirty="0"/>
              <a:t>3</a:t>
            </a:r>
            <a:r>
              <a:rPr kumimoji="1" lang="ja-JP" altLang="en-US" b="1" dirty="0"/>
              <a:t>　どうやって、警察や救急車に連絡する？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CF2024A-564E-422D-987B-4F9B45FED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聴覚障害者の多くは、電話かけることってないよね。</a:t>
            </a:r>
            <a:endParaRPr kumimoji="1" lang="en-US" altLang="ja-JP" dirty="0"/>
          </a:p>
          <a:p>
            <a:r>
              <a:rPr kumimoji="1" lang="ja-JP" altLang="en-US" dirty="0"/>
              <a:t>そもそも　電話番号知ってる？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警察って何番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救急車ってどこに電話するの？　　病院？　</a:t>
            </a:r>
          </a:p>
        </p:txBody>
      </p:sp>
    </p:spTree>
    <p:extLst>
      <p:ext uri="{BB962C8B-B14F-4D97-AF65-F5344CB8AC3E}">
        <p14:creationId xmlns:p14="http://schemas.microsoft.com/office/powerpoint/2010/main" val="4216843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940E46-1A60-4E8B-82C5-9840E0BCD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961914" cy="1325563"/>
          </a:xfrm>
        </p:spPr>
        <p:txBody>
          <a:bodyPr/>
          <a:lstStyle/>
          <a:p>
            <a:r>
              <a:rPr kumimoji="1" lang="en-US" altLang="ja-JP" b="1" dirty="0"/>
              <a:t>3</a:t>
            </a:r>
            <a:r>
              <a:rPr kumimoji="1" lang="ja-JP" altLang="en-US" b="1" dirty="0"/>
              <a:t>　どうやって、警察や救急車に連絡する？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CF2024A-564E-422D-987B-4F9B45FED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聴覚障害者の多くは、電話かけることってないよね。</a:t>
            </a:r>
            <a:endParaRPr kumimoji="1" lang="en-US" altLang="ja-JP" dirty="0"/>
          </a:p>
          <a:p>
            <a:r>
              <a:rPr kumimoji="1" lang="ja-JP" altLang="en-US" dirty="0"/>
              <a:t>そもそも　電話番号知ってる？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警察って何番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救急車ってどこに電話するの？　　病院？　</a:t>
            </a:r>
            <a:r>
              <a:rPr kumimoji="1" lang="ja-JP" altLang="en-US" b="1" dirty="0"/>
              <a:t>消防署</a:t>
            </a:r>
            <a:r>
              <a:rPr kumimoji="1" lang="ja-JP" altLang="en-US" dirty="0"/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3062498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931</Words>
  <Application>Microsoft Macintosh PowerPoint</Application>
  <PresentationFormat>ワイド画面</PresentationFormat>
  <Paragraphs>98</Paragraphs>
  <Slides>18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23" baseType="lpstr">
      <vt:lpstr>AR顏眞楷書体H</vt:lpstr>
      <vt:lpstr>游ゴシック</vt:lpstr>
      <vt:lpstr>游ゴシック Light</vt:lpstr>
      <vt:lpstr>Arial</vt:lpstr>
      <vt:lpstr>Office テーマ</vt:lpstr>
      <vt:lpstr>いざという時のネット110, 119番</vt:lpstr>
      <vt:lpstr>事故・急病 いざというとき、 あなたはどうする？</vt:lpstr>
      <vt:lpstr>1　次の資料を見て、どんなことに気づきますか？  　　○始めに自分で考える。 　　○グループ内で意見を発表する。 　　○班ででた意見を用紙(A3)にマジックで書いて 　　　黒板に貼る。 　　　　　　　　　　 　　○代表の人が発表する。</vt:lpstr>
      <vt:lpstr>PowerPoint プレゼンテーション</vt:lpstr>
      <vt:lpstr>2　事故にあった時、どうする。</vt:lpstr>
      <vt:lpstr>PowerPoint プレゼンテーション</vt:lpstr>
      <vt:lpstr>3　どうやって、警察や救急車に連絡する？</vt:lpstr>
      <vt:lpstr>3　どうやって、警察や救急車に連絡する？</vt:lpstr>
      <vt:lpstr>3　どうやって、警察や救急車に連絡する？</vt:lpstr>
      <vt:lpstr>3　どうやって、警察や救急車に連絡する？</vt:lpstr>
      <vt:lpstr>3　どうやって、警察や救急車に連絡する？ ビデオを見てみよう。</vt:lpstr>
      <vt:lpstr>大事だと思ったことをメモしておこう</vt:lpstr>
      <vt:lpstr>3　どうやって、警察や救急車に連絡する？ ビデオを見てみよう。</vt:lpstr>
      <vt:lpstr>大事だと思ったことをメモしておこう</vt:lpstr>
      <vt:lpstr>4　位置情報の効果的な使い方を確認しよう</vt:lpstr>
      <vt:lpstr>5　自分のスマホで登録しよう</vt:lpstr>
      <vt:lpstr>6　家族に伝えよう(今日の宿題)</vt:lpstr>
      <vt:lpstr>作成：山田京子（2019年） 編集：筑波技術大学ろう者学教育コンテンツ開発取組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ヤマダキヨウコ</dc:creator>
  <cp:lastModifiedBy>洋子 小林</cp:lastModifiedBy>
  <cp:revision>32</cp:revision>
  <cp:lastPrinted>2019-10-30T03:31:40Z</cp:lastPrinted>
  <dcterms:created xsi:type="dcterms:W3CDTF">2019-10-23T03:10:49Z</dcterms:created>
  <dcterms:modified xsi:type="dcterms:W3CDTF">2020-08-26T07:06:27Z</dcterms:modified>
</cp:coreProperties>
</file>