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5" r:id="rId3"/>
    <p:sldId id="261" r:id="rId4"/>
    <p:sldId id="256" r:id="rId5"/>
    <p:sldId id="260" r:id="rId6"/>
    <p:sldId id="257" r:id="rId7"/>
    <p:sldId id="258" r:id="rId8"/>
    <p:sldId id="262" r:id="rId9"/>
    <p:sldId id="264" r:id="rId10"/>
    <p:sldId id="265" r:id="rId11"/>
    <p:sldId id="263" r:id="rId12"/>
    <p:sldId id="272" r:id="rId13"/>
    <p:sldId id="266" r:id="rId14"/>
    <p:sldId id="273" r:id="rId15"/>
    <p:sldId id="267" r:id="rId16"/>
    <p:sldId id="268" r:id="rId17"/>
    <p:sldId id="269" r:id="rId18"/>
    <p:sldId id="284" r:id="rId19"/>
  </p:sldIdLst>
  <p:sldSz cx="12192000" cy="6858000"/>
  <p:notesSz cx="6854825" cy="99853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Sheet1!$D$3:$L$3</c:f>
              <c:strCache>
                <c:ptCount val="9"/>
                <c:pt idx="0">
                  <c:v>６以下</c:v>
                </c:pt>
                <c:pt idx="1">
                  <c:v>7～12</c:v>
                </c:pt>
                <c:pt idx="2">
                  <c:v>13～15</c:v>
                </c:pt>
                <c:pt idx="3">
                  <c:v>16～18</c:v>
                </c:pt>
                <c:pt idx="4">
                  <c:v>19～24</c:v>
                </c:pt>
                <c:pt idx="5">
                  <c:v>25～54</c:v>
                </c:pt>
                <c:pt idx="6">
                  <c:v>55～64</c:v>
                </c:pt>
                <c:pt idx="7">
                  <c:v>65～74</c:v>
                </c:pt>
                <c:pt idx="8">
                  <c:v>75以上</c:v>
                </c:pt>
              </c:strCache>
            </c:strRef>
          </c:cat>
          <c:val>
            <c:numRef>
              <c:f>Sheet1!$D$4:$L$4</c:f>
              <c:numCache>
                <c:formatCode>General</c:formatCode>
                <c:ptCount val="9"/>
                <c:pt idx="0">
                  <c:v>0.3</c:v>
                </c:pt>
                <c:pt idx="1">
                  <c:v>2.4</c:v>
                </c:pt>
                <c:pt idx="2">
                  <c:v>4</c:v>
                </c:pt>
                <c:pt idx="3">
                  <c:v>5.6</c:v>
                </c:pt>
                <c:pt idx="4">
                  <c:v>2</c:v>
                </c:pt>
                <c:pt idx="5">
                  <c:v>1.1000000000000001</c:v>
                </c:pt>
                <c:pt idx="6">
                  <c:v>1.2</c:v>
                </c:pt>
                <c:pt idx="7">
                  <c:v>1.4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7-426F-8FC6-CA0E23E59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3362160"/>
        <c:axId val="1203478688"/>
      </c:barChart>
      <c:catAx>
        <c:axId val="120336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478688"/>
        <c:crosses val="autoZero"/>
        <c:auto val="1"/>
        <c:lblAlgn val="ctr"/>
        <c:lblOffset val="100"/>
        <c:noMultiLvlLbl val="0"/>
      </c:catAx>
      <c:valAx>
        <c:axId val="120347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36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2CDB9-1033-4B7F-A415-2A0E8E63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EACBCA-B29B-4948-A667-2ABF3F84D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4F2C3-71E5-4476-A2EE-8E0B8A6A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7A67BC-D659-4248-861C-E01636EB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C26962-08F7-46EE-8E1A-516D3F9D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7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FB61F-5A76-4641-AA12-8CAF1250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C91DA-ACE3-41EC-8AFC-79C239C2E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600F13-3B7E-4BFE-BD6A-28431D75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5AF780-3324-4FCD-A5A5-1CC5E1B2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82372E-2F25-4A43-B975-D6B91432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71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E40BF6-9815-4050-B549-93BA4869F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C4F431-CA87-4A0A-9478-770536636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530A88-04E2-4A6B-9DD7-E6FB5BF8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52311-B557-4931-A400-D216F511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9732E-3F82-4F7D-94A8-EE01D6B0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54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E8531-45AA-42EA-8D5C-BBD55154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5C0E40-2C90-40D8-8478-13B88163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33E63E-11E6-44CB-8CE4-D99B12134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6CF2B8-716E-47C5-9DAD-5642BE0E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452B5-53DA-494F-A1B6-A81B44E4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2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E2FF1F-F9E7-415C-ABEA-C1839467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63AF4D-3BE0-4F55-89B5-8572C380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DD5DE2-2C77-46B3-9DA4-2F8B1D64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5AECDC-2D70-4940-A9C4-39DD4BF2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2ACF65-D1DD-486A-8678-330B06E7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86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A4F51-80EF-4ED1-8DE2-9F83B7A2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A980C1-AABC-4404-B788-1AEAAFF5F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8E8769-65A0-4DF3-A7EC-A8DD9C32E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D9E39B-F5C1-4DBB-834E-8F21CA26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7CBA03-6B61-4A19-A271-7B7EE6BC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324CB8-D250-4081-BB8F-060F8FEC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E6C33-237D-455B-A662-90B59BAF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479147-2714-434D-95AC-5ED732DBD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48258B-2E11-4A79-AB72-0464C36FC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145AFF-DB20-4CB2-80EB-EA3548A96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06035CF-8EFE-4200-BBB8-153B50375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67A071-0654-4330-9B37-FB5DD00D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77C758-BBDD-48D2-B769-FDE6261C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6932F-EAAB-4F56-A85E-60B91770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6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B2D6A-A784-4901-BCED-ECE6CEA7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A9760C-81E5-4B54-92A2-EAE853D1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A83DE8-7D40-4A71-9FFC-869DD8FD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1EB68A-2048-4BCD-9DFA-28ABC674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45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42A767-D9C2-4CB4-9ED5-1743A1E0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9DD6C8-3124-4E3D-B4AF-A1A40341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49A154-0BAF-49FC-BD27-EB9A0865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15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6BC29-F814-453A-88A2-8E16DA42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55B440-5E45-4718-853A-A083D0DDA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8ED3C3-C05C-4C82-A38D-439BDE76F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79D9A4-9C42-4190-8B63-9F2A0293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3E0F14-0557-40EF-8EE0-A2FF71CC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15B411-C169-400E-98AF-6EE24097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3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1313C3-107D-40A7-B583-D10A694F7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658069D-89BD-4C9A-B72C-6CD70500A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C561A4-8E85-40CF-BF94-308CF3B85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B8CBEE-5036-4FCB-A13E-69658B56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1C6741-B871-49C4-8756-05A9078F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733D01-300C-493B-8133-EA3281BC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5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BEBF3E-80EF-4463-8551-4F2D3328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4366A-E345-40CA-AB60-AE0A715F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BD5D2-8929-481B-83EC-91883A81A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9AEB1-6102-4C33-8C66-400725C3B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28786-3D29-43D2-813B-E44F9B4EB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NxoZqYA36w&amp;t=83s" TargetMode="External"/><Relationship Id="rId2" Type="http://schemas.openxmlformats.org/officeDocument/2006/relationships/hyperlink" Target="https://www.youtube.com/watch?v=242EGF1DJX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Wr_hfamzIY" TargetMode="External"/><Relationship Id="rId2" Type="http://schemas.openxmlformats.org/officeDocument/2006/relationships/hyperlink" Target="https://www.youtube.com/watch?v=tuOKYSm3O_4&amp;t=66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Yb4p2wqP00&amp;t=14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DA7BF-E117-4437-8FC4-AD93E60F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44096"/>
            <a:ext cx="10515600" cy="4805589"/>
          </a:xfrm>
        </p:spPr>
        <p:txBody>
          <a:bodyPr>
            <a:normAutofit/>
          </a:bodyPr>
          <a:lstStyle/>
          <a:p>
            <a:r>
              <a:rPr kumimoji="1" lang="ja-JP" altLang="en-US" sz="800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いざという時のネット</a:t>
            </a:r>
            <a:r>
              <a:rPr kumimoji="1" lang="en-US" altLang="ja-JP" sz="80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110, 119</a:t>
            </a:r>
            <a:r>
              <a:rPr kumimoji="1" lang="ja-JP" altLang="en-US" sz="800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番</a:t>
            </a:r>
            <a:endParaRPr kumimoji="1" lang="ja-JP" altLang="en-US" sz="8000" dirty="0">
              <a:latin typeface="AR顏眞楷書体H" panose="03000909000000000000" pitchFamily="65" charset="-128"/>
              <a:ea typeface="AR顏眞楷書体H" panose="030009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40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1325563"/>
          </a:xfrm>
        </p:spPr>
        <p:txBody>
          <a:bodyPr/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　どうやって、警察や救急車に連絡する？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聴覚障害者の多くは、電話かけることってないよね。</a:t>
            </a:r>
            <a:endParaRPr kumimoji="1" lang="en-US" altLang="ja-JP" dirty="0"/>
          </a:p>
          <a:p>
            <a:r>
              <a:rPr kumimoji="1" lang="ja-JP" altLang="en-US" dirty="0"/>
              <a:t>そもそも　電話番号知ってる？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警察って何番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救急車ってどこに電話するの？　　病院？　</a:t>
            </a:r>
            <a:r>
              <a:rPr kumimoji="1" lang="ja-JP" altLang="en-US" b="1" dirty="0"/>
              <a:t>消防署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どうやって、知らせたらいいのか。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みんなの意見はどうだったかな？</a:t>
            </a:r>
          </a:p>
        </p:txBody>
      </p:sp>
    </p:spTree>
    <p:extLst>
      <p:ext uri="{BB962C8B-B14F-4D97-AF65-F5344CB8AC3E}">
        <p14:creationId xmlns:p14="http://schemas.microsoft.com/office/powerpoint/2010/main" val="410027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2062389"/>
          </a:xfrm>
        </p:spPr>
        <p:txBody>
          <a:bodyPr/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　どうやって、警察や救急車に連絡する？</a:t>
            </a:r>
            <a:br>
              <a:rPr kumimoji="1" lang="en-US" altLang="ja-JP" b="1" dirty="0"/>
            </a:br>
            <a:r>
              <a:rPr kumimoji="1" lang="ja-JP" altLang="en-US" b="1" dirty="0"/>
              <a:t>ビデオを見てみよう。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7257"/>
            <a:ext cx="10515600" cy="362970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警察に連絡をしたい時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en-US" altLang="ja-JP" dirty="0"/>
              <a:t>NET110</a:t>
            </a:r>
            <a:r>
              <a:rPr kumimoji="1" lang="ja-JP" altLang="en-US" dirty="0"/>
              <a:t>番アプリ　　</a:t>
            </a:r>
            <a:r>
              <a:rPr lang="ja-JP" altLang="ja-JP" dirty="0"/>
              <a:t>（神奈川県聴覚障害者福祉センター）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</a:t>
            </a:r>
            <a:r>
              <a:rPr lang="en-US" altLang="ja-JP" dirty="0">
                <a:hlinkClick r:id="rId2"/>
              </a:rPr>
              <a:t>https://www.youtube.com/watch?v=242EGF1DJXo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追加</a:t>
            </a:r>
            <a:r>
              <a:rPr lang="en-US" altLang="ja-JP" dirty="0"/>
              <a:t>NET110</a:t>
            </a:r>
            <a:r>
              <a:rPr lang="ja-JP" altLang="en-US" dirty="0"/>
              <a:t>番アプリ</a:t>
            </a:r>
            <a:r>
              <a:rPr lang="ja-JP" altLang="ja-JP" dirty="0"/>
              <a:t>（神奈川県聴覚障害者福祉センター）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hlinkClick r:id="rId3"/>
              </a:rPr>
              <a:t>　</a:t>
            </a:r>
            <a:r>
              <a:rPr lang="en-US" altLang="ja-JP" dirty="0">
                <a:hlinkClick r:id="rId3"/>
              </a:rPr>
              <a:t>https://www.youtube.com/watch?v=wNxoZqYA36w&amp;t=83s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　　　　（どちらか</a:t>
            </a:r>
            <a:r>
              <a:rPr lang="en-US" altLang="ja-JP" dirty="0"/>
              <a:t>1</a:t>
            </a:r>
            <a:r>
              <a:rPr lang="ja-JP" altLang="en-US" dirty="0" err="1"/>
              <a:t>つを</a:t>
            </a:r>
            <a:r>
              <a:rPr lang="ja-JP" altLang="en-US" dirty="0"/>
              <a:t>選択）</a:t>
            </a: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38784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16939-1A2C-4AA6-B905-619FF0AB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56540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大事だと思ったことをメモしておこう</a:t>
            </a:r>
          </a:p>
        </p:txBody>
      </p:sp>
    </p:spTree>
    <p:extLst>
      <p:ext uri="{BB962C8B-B14F-4D97-AF65-F5344CB8AC3E}">
        <p14:creationId xmlns:p14="http://schemas.microsoft.com/office/powerpoint/2010/main" val="813707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2062389"/>
          </a:xfrm>
        </p:spPr>
        <p:txBody>
          <a:bodyPr/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　どうやって、警察や救急車に連絡する？</a:t>
            </a:r>
            <a:br>
              <a:rPr kumimoji="1" lang="en-US" altLang="ja-JP" b="1" dirty="0"/>
            </a:br>
            <a:r>
              <a:rPr kumimoji="1" lang="ja-JP" altLang="en-US" b="1" dirty="0"/>
              <a:t>ビデオを見てみよう。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763"/>
            <a:ext cx="10515600" cy="447700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救急車（や消防車）を呼びたい時時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ネット</a:t>
            </a:r>
            <a:r>
              <a:rPr kumimoji="1" lang="en-US" altLang="ja-JP" dirty="0"/>
              <a:t>119</a:t>
            </a:r>
            <a:r>
              <a:rPr kumimoji="1" lang="ja-JP" altLang="en-US" dirty="0"/>
              <a:t>とは</a:t>
            </a:r>
            <a:r>
              <a:rPr lang="ja-JP" altLang="ja-JP" dirty="0"/>
              <a:t>（</a:t>
            </a:r>
            <a:r>
              <a:rPr lang="ja-JP" altLang="en-US" dirty="0"/>
              <a:t>豊田市消防本部</a:t>
            </a:r>
            <a:r>
              <a:rPr lang="ja-JP" altLang="ja-JP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  </a:t>
            </a:r>
            <a:r>
              <a:rPr lang="en-US" altLang="ja-JP" dirty="0">
                <a:hlinkClick r:id="rId2"/>
              </a:rPr>
              <a:t>https://www.youtube.com/watch?v=tuOKYSm3O_4&amp;t=66s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Net119</a:t>
            </a:r>
            <a:r>
              <a:rPr lang="ja-JP" altLang="en-US" dirty="0"/>
              <a:t>番について（愛媛</a:t>
            </a:r>
            <a:r>
              <a:rPr lang="en-US" altLang="ja-JP" dirty="0"/>
              <a:t>CATV</a:t>
            </a:r>
            <a:r>
              <a:rPr lang="ja-JP" altLang="en-US" dirty="0"/>
              <a:t>　協力　松山市消防局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kumimoji="1" lang="ja-JP" altLang="en-US" dirty="0"/>
              <a:t>　　　　　　　　</a:t>
            </a:r>
            <a:r>
              <a:rPr lang="en-US" altLang="ja-JP" dirty="0">
                <a:hlinkClick r:id="rId3"/>
              </a:rPr>
              <a:t>https://www.youtube.com/watch?v=bWr_hfamzIY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en-US" altLang="ja-JP" dirty="0"/>
              <a:t>NET119</a:t>
            </a:r>
            <a:r>
              <a:rPr kumimoji="1" lang="ja-JP" altLang="en-US" dirty="0"/>
              <a:t>とは　（株式会社アルカディア）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</a:t>
            </a:r>
            <a:r>
              <a:rPr lang="en-US" altLang="ja-JP" dirty="0">
                <a:hlinkClick r:id="rId4"/>
              </a:rPr>
              <a:t>https://www.youtube.com/watch?v=PYb4p2wqP00&amp;t=14s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　　　　　　　　　　　</a:t>
            </a:r>
            <a:r>
              <a:rPr lang="ja-JP" altLang="en-US" dirty="0"/>
              <a:t> （どれか</a:t>
            </a:r>
            <a:r>
              <a:rPr lang="en-US" altLang="ja-JP" dirty="0"/>
              <a:t>1</a:t>
            </a:r>
            <a:r>
              <a:rPr lang="ja-JP" altLang="en-US" dirty="0" err="1"/>
              <a:t>つを</a:t>
            </a:r>
            <a:r>
              <a:rPr lang="ja-JP" altLang="en-US" dirty="0"/>
              <a:t>選択）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411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16939-1A2C-4AA6-B905-619FF0AB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56540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大事だと思ったことをメモしておこう</a:t>
            </a:r>
          </a:p>
        </p:txBody>
      </p:sp>
    </p:spTree>
    <p:extLst>
      <p:ext uri="{BB962C8B-B14F-4D97-AF65-F5344CB8AC3E}">
        <p14:creationId xmlns:p14="http://schemas.microsoft.com/office/powerpoint/2010/main" val="2754575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BE05DBFB-08B7-42BE-9C43-979E532BB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644" y="2070280"/>
            <a:ext cx="5239927" cy="40523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2062389"/>
          </a:xfrm>
        </p:spPr>
        <p:txBody>
          <a:bodyPr/>
          <a:lstStyle/>
          <a:p>
            <a:r>
              <a:rPr kumimoji="1" lang="en-US" altLang="ja-JP" b="1" dirty="0"/>
              <a:t>4</a:t>
            </a:r>
            <a:r>
              <a:rPr kumimoji="1" lang="ja-JP" altLang="en-US" b="1" dirty="0"/>
              <a:t>　位置情報の効果的な使い方を確認しよう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0390292-236A-4A68-A593-B867966DE97A}"/>
              </a:ext>
            </a:extLst>
          </p:cNvPr>
          <p:cNvSpPr txBox="1"/>
          <p:nvPr/>
        </p:nvSpPr>
        <p:spPr>
          <a:xfrm>
            <a:off x="3648721" y="2070280"/>
            <a:ext cx="71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GPS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B157097-528C-4450-8949-5B0705974ACC}"/>
              </a:ext>
            </a:extLst>
          </p:cNvPr>
          <p:cNvSpPr txBox="1"/>
          <p:nvPr/>
        </p:nvSpPr>
        <p:spPr>
          <a:xfrm>
            <a:off x="2863048" y="5753337"/>
            <a:ext cx="300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あなたのスマホ・携帯電話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BD5427-3630-4244-B96B-4680949A85DC}"/>
              </a:ext>
            </a:extLst>
          </p:cNvPr>
          <p:cNvSpPr txBox="1"/>
          <p:nvPr/>
        </p:nvSpPr>
        <p:spPr>
          <a:xfrm>
            <a:off x="7007440" y="3721093"/>
            <a:ext cx="1534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消防署など</a:t>
            </a:r>
          </a:p>
        </p:txBody>
      </p:sp>
    </p:spTree>
    <p:extLst>
      <p:ext uri="{BB962C8B-B14F-4D97-AF65-F5344CB8AC3E}">
        <p14:creationId xmlns:p14="http://schemas.microsoft.com/office/powerpoint/2010/main" val="296193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2062389"/>
          </a:xfrm>
        </p:spPr>
        <p:txBody>
          <a:bodyPr/>
          <a:lstStyle/>
          <a:p>
            <a:r>
              <a:rPr kumimoji="1" lang="en-US" altLang="ja-JP" b="1" dirty="0"/>
              <a:t>5</a:t>
            </a:r>
            <a:r>
              <a:rPr kumimoji="1" lang="ja-JP" altLang="en-US" b="1" dirty="0"/>
              <a:t>　自分のスマホで登録しよう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043363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自分のスマホまたは練習用スマホを用意する。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ダウンロードする。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登録する。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早く終わった人は周りの人を手伝おう。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わからない時は、遠慮しないで、先生や友達にたずねよう。　　</a:t>
            </a:r>
          </a:p>
        </p:txBody>
      </p:sp>
    </p:spTree>
    <p:extLst>
      <p:ext uri="{BB962C8B-B14F-4D97-AF65-F5344CB8AC3E}">
        <p14:creationId xmlns:p14="http://schemas.microsoft.com/office/powerpoint/2010/main" val="116175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2062389"/>
          </a:xfrm>
        </p:spPr>
        <p:txBody>
          <a:bodyPr/>
          <a:lstStyle/>
          <a:p>
            <a:r>
              <a:rPr kumimoji="1" lang="en-US" altLang="ja-JP" b="1" dirty="0"/>
              <a:t>6</a:t>
            </a:r>
            <a:r>
              <a:rPr kumimoji="1" lang="ja-JP" altLang="en-US" b="1" dirty="0"/>
              <a:t>　家族に伝えよう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今日の宿題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7257"/>
            <a:ext cx="10515600" cy="3945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おうちの人へ教えよう、「家族で登録」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「事故や急病の人が出たときに、どうしたらよいか」、今日学んだことを家族に伝えよう。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家族の中に聞こえない人がいたら、一緒に登録をしておこう。　</a:t>
            </a:r>
          </a:p>
        </p:txBody>
      </p:sp>
    </p:spTree>
    <p:extLst>
      <p:ext uri="{BB962C8B-B14F-4D97-AF65-F5344CB8AC3E}">
        <p14:creationId xmlns:p14="http://schemas.microsoft.com/office/powerpoint/2010/main" val="3428828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>
            <p:ph type="title"/>
          </p:nvPr>
        </p:nvSpPr>
        <p:spPr>
          <a:xfrm>
            <a:off x="1027959" y="2584211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3200"/>
              <a:t>作成：</a:t>
            </a:r>
            <a:r>
              <a:rPr kumimoji="1" lang="ja-JP" altLang="en-US" sz="3200"/>
              <a:t>山田京子（</a:t>
            </a:r>
            <a:r>
              <a:rPr kumimoji="1" lang="en-US" altLang="ja-JP" sz="3200" dirty="0"/>
              <a:t>2019</a:t>
            </a:r>
            <a:r>
              <a:rPr kumimoji="1" lang="ja-JP" altLang="en-US" sz="3200"/>
              <a:t>年</a:t>
            </a:r>
            <a:r>
              <a:rPr kumimoji="1" lang="ja-JP" altLang="en-US" sz="3200" dirty="0"/>
              <a:t>）</a:t>
            </a:r>
            <a:endParaRPr kumimoji="1" lang="en-US" altLang="ja-JP" sz="3200" dirty="0"/>
          </a:p>
          <a:p>
            <a:r>
              <a:rPr lang="ja-JP" altLang="en-US" sz="3200" dirty="0"/>
              <a:t>編集</a:t>
            </a:r>
            <a:r>
              <a:rPr kumimoji="1" lang="ja-JP" altLang="en-US" sz="3200" dirty="0"/>
              <a:t>：筑波技術大学ろう者学教育コンテンツ開発取組</a:t>
            </a:r>
          </a:p>
        </p:txBody>
      </p:sp>
    </p:spTree>
    <p:extLst>
      <p:ext uri="{BB962C8B-B14F-4D97-AF65-F5344CB8AC3E}">
        <p14:creationId xmlns:p14="http://schemas.microsoft.com/office/powerpoint/2010/main" val="185923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DA7BF-E117-4437-8FC4-AD93E60F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44096"/>
            <a:ext cx="10515600" cy="4805589"/>
          </a:xfrm>
        </p:spPr>
        <p:txBody>
          <a:bodyPr>
            <a:normAutofit/>
          </a:bodyPr>
          <a:lstStyle/>
          <a:p>
            <a:r>
              <a:rPr kumimoji="1" lang="ja-JP" altLang="en-US" sz="80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事故・急病</a:t>
            </a:r>
            <a:br>
              <a:rPr kumimoji="1" lang="en-US" altLang="ja-JP" sz="80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</a:br>
            <a:r>
              <a:rPr kumimoji="1" lang="ja-JP" altLang="en-US" sz="80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いざというとき、</a:t>
            </a:r>
            <a:br>
              <a:rPr kumimoji="1" lang="en-US" altLang="ja-JP" sz="80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</a:br>
            <a:r>
              <a:rPr kumimoji="1" lang="ja-JP" altLang="en-US" sz="80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あなたはどうする？</a:t>
            </a:r>
          </a:p>
        </p:txBody>
      </p:sp>
    </p:spTree>
    <p:extLst>
      <p:ext uri="{BB962C8B-B14F-4D97-AF65-F5344CB8AC3E}">
        <p14:creationId xmlns:p14="http://schemas.microsoft.com/office/powerpoint/2010/main" val="88370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FAE7A-5E17-412B-AFBA-8A1D865C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16605"/>
            <a:ext cx="11125200" cy="6024789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　次の資料を見て、どんなことに気づきますか？</a:t>
            </a:r>
            <a:br>
              <a:rPr kumimoji="1" lang="en-US" altLang="ja-JP" sz="3600" dirty="0"/>
            </a:br>
            <a:br>
              <a:rPr kumimoji="1" lang="en-US" altLang="ja-JP" sz="3600" dirty="0"/>
            </a:br>
            <a:r>
              <a:rPr kumimoji="1" lang="ja-JP" altLang="en-US" sz="3600" dirty="0"/>
              <a:t>　　○始めに自分で考える。</a:t>
            </a:r>
            <a:br>
              <a:rPr kumimoji="1" lang="en-US" altLang="ja-JP" sz="3600" dirty="0"/>
            </a:br>
            <a:r>
              <a:rPr kumimoji="1" lang="ja-JP" altLang="en-US" sz="3600" dirty="0"/>
              <a:t>　　○グループ内で意見を発表する。</a:t>
            </a:r>
            <a:br>
              <a:rPr kumimoji="1" lang="en-US" altLang="ja-JP" sz="3600" dirty="0"/>
            </a:br>
            <a:r>
              <a:rPr kumimoji="1" lang="ja-JP" altLang="en-US" sz="3600" dirty="0"/>
              <a:t>　　○班ででた意見を用紙</a:t>
            </a:r>
            <a:r>
              <a:rPr kumimoji="1" lang="en-US" altLang="ja-JP" sz="3600" dirty="0"/>
              <a:t>(A3)</a:t>
            </a:r>
            <a:r>
              <a:rPr kumimoji="1" lang="ja-JP" altLang="en-US" sz="3600" dirty="0"/>
              <a:t>にマジックで書いて</a:t>
            </a:r>
            <a:br>
              <a:rPr kumimoji="1" lang="en-US" altLang="ja-JP" sz="3600" dirty="0"/>
            </a:br>
            <a:r>
              <a:rPr kumimoji="1" lang="ja-JP" altLang="en-US" sz="3600" dirty="0"/>
              <a:t>　　　黒板に貼る。</a:t>
            </a:r>
            <a:br>
              <a:rPr kumimoji="1" lang="en-US" altLang="ja-JP" sz="3600" dirty="0"/>
            </a:br>
            <a:r>
              <a:rPr kumimoji="1" lang="ja-JP" altLang="en-US" sz="3600" dirty="0"/>
              <a:t>　　　　　　　　　　</a:t>
            </a:r>
            <a:br>
              <a:rPr kumimoji="1" lang="en-US" altLang="ja-JP" sz="3600" dirty="0"/>
            </a:br>
            <a:r>
              <a:rPr kumimoji="1" lang="ja-JP" altLang="en-US" sz="3600" dirty="0"/>
              <a:t>　　○代表の人が発表する。</a:t>
            </a:r>
          </a:p>
        </p:txBody>
      </p:sp>
    </p:spTree>
    <p:extLst>
      <p:ext uri="{BB962C8B-B14F-4D97-AF65-F5344CB8AC3E}">
        <p14:creationId xmlns:p14="http://schemas.microsoft.com/office/powerpoint/2010/main" val="45192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E671A7-D3B9-457C-942E-78A0B2C05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A0C791-B03D-4956-BD7B-4C63F6251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D4AF357-DD26-46AC-90AE-7A63FD310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442" y="207357"/>
            <a:ext cx="10220283" cy="6443286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D3DBD51-AABB-4B56-A4BA-8C7C9E404B04}"/>
              </a:ext>
            </a:extLst>
          </p:cNvPr>
          <p:cNvGrpSpPr/>
          <p:nvPr/>
        </p:nvGrpSpPr>
        <p:grpSpPr>
          <a:xfrm>
            <a:off x="681872" y="823203"/>
            <a:ext cx="11460553" cy="4896004"/>
            <a:chOff x="681872" y="823203"/>
            <a:chExt cx="11460553" cy="4896004"/>
          </a:xfrm>
        </p:grpSpPr>
        <p:graphicFrame>
          <p:nvGraphicFramePr>
            <p:cNvPr id="5" name="グラフ 4">
              <a:extLst>
                <a:ext uri="{FF2B5EF4-FFF2-40B4-BE49-F238E27FC236}">
                  <a16:creationId xmlns:a16="http://schemas.microsoft.com/office/drawing/2014/main" id="{6B61269E-7B18-4513-AEF0-FA55E792BB5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32619312"/>
                </p:ext>
              </p:extLst>
            </p:nvPr>
          </p:nvGraphicFramePr>
          <p:xfrm>
            <a:off x="1036948" y="1122363"/>
            <a:ext cx="10473180" cy="45242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171A888-1800-4171-A933-9F83D459E90D}"/>
                </a:ext>
              </a:extLst>
            </p:cNvPr>
            <p:cNvSpPr txBox="1"/>
            <p:nvPr/>
          </p:nvSpPr>
          <p:spPr>
            <a:xfrm>
              <a:off x="681872" y="823203"/>
              <a:ext cx="632297" cy="47089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(%)</a:t>
              </a:r>
            </a:p>
            <a:p>
              <a:r>
                <a:rPr kumimoji="1" lang="en-US" altLang="ja-JP" sz="2000" dirty="0"/>
                <a:t>6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</a:p>
            <a:p>
              <a:r>
                <a:rPr kumimoji="1" lang="ja-JP" altLang="en-US" sz="2400" dirty="0"/>
                <a:t>　</a:t>
              </a:r>
              <a:endParaRPr kumimoji="1" lang="en-US" altLang="ja-JP" sz="2400" dirty="0"/>
            </a:p>
            <a:p>
              <a:r>
                <a:rPr kumimoji="1" lang="en-US" altLang="ja-JP" sz="2000" dirty="0"/>
                <a:t>5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</a:p>
            <a:p>
              <a:endParaRPr lang="en-US" altLang="ja-JP" sz="2000" dirty="0"/>
            </a:p>
            <a:p>
              <a:r>
                <a:rPr kumimoji="1" lang="en-US" altLang="ja-JP" sz="2000" dirty="0"/>
                <a:t>4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</a:p>
            <a:p>
              <a:r>
                <a:rPr lang="ja-JP" altLang="en-US" sz="2800" dirty="0"/>
                <a:t>　</a:t>
              </a:r>
              <a:endParaRPr lang="en-US" altLang="ja-JP" sz="2800" dirty="0"/>
            </a:p>
            <a:p>
              <a:r>
                <a:rPr kumimoji="1" lang="en-US" altLang="ja-JP" sz="2000" dirty="0"/>
                <a:t>3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</a:p>
            <a:p>
              <a:endParaRPr lang="en-US" altLang="ja-JP" sz="2000" dirty="0"/>
            </a:p>
            <a:p>
              <a:r>
                <a:rPr kumimoji="1" lang="en-US" altLang="ja-JP" sz="2000" dirty="0"/>
                <a:t>2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</a:p>
            <a:p>
              <a:r>
                <a:rPr lang="ja-JP" altLang="en-US" sz="2400" dirty="0"/>
                <a:t>　</a:t>
              </a:r>
              <a:endParaRPr lang="en-US" altLang="ja-JP" sz="2400" dirty="0"/>
            </a:p>
            <a:p>
              <a:r>
                <a:rPr kumimoji="1" lang="en-US" altLang="ja-JP" sz="2000" dirty="0"/>
                <a:t>1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</a:p>
            <a:p>
              <a:r>
                <a:rPr lang="ja-JP" altLang="en-US" sz="2400" dirty="0"/>
                <a:t>　</a:t>
              </a:r>
              <a:endParaRPr lang="en-US" altLang="ja-JP" sz="2400" dirty="0"/>
            </a:p>
            <a:p>
              <a:r>
                <a:rPr kumimoji="1" lang="en-US" altLang="ja-JP" sz="2000" dirty="0"/>
                <a:t>0</a:t>
              </a:r>
              <a:r>
                <a:rPr lang="en-US" altLang="ja-JP" sz="2000" dirty="0"/>
                <a:t>.</a:t>
              </a:r>
              <a:r>
                <a:rPr kumimoji="1" lang="en-US" altLang="ja-JP" sz="2000" dirty="0"/>
                <a:t>0</a:t>
              </a:r>
              <a:endParaRPr kumimoji="1" lang="ja-JP" altLang="en-US" sz="2000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D415BD1-FA85-4CFB-967E-B6219B95E9EF}"/>
                </a:ext>
              </a:extLst>
            </p:cNvPr>
            <p:cNvSpPr txBox="1"/>
            <p:nvPr/>
          </p:nvSpPr>
          <p:spPr>
            <a:xfrm>
              <a:off x="1530691" y="5349875"/>
              <a:ext cx="1061173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6</a:t>
              </a:r>
              <a:r>
                <a:rPr kumimoji="1" lang="ja-JP" altLang="en-US" dirty="0"/>
                <a:t>以下    　</a:t>
              </a:r>
              <a:r>
                <a:rPr kumimoji="1" lang="en-US" altLang="ja-JP" dirty="0"/>
                <a:t>7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12</a:t>
              </a:r>
              <a:r>
                <a:rPr kumimoji="1" lang="ja-JP" altLang="en-US" dirty="0"/>
                <a:t>　  </a:t>
              </a:r>
              <a:r>
                <a:rPr kumimoji="1" lang="en-US" altLang="ja-JP" dirty="0"/>
                <a:t>13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15</a:t>
              </a:r>
              <a:r>
                <a:rPr kumimoji="1" lang="ja-JP" altLang="en-US" dirty="0"/>
                <a:t>　   </a:t>
              </a:r>
              <a:r>
                <a:rPr kumimoji="1" lang="en-US" altLang="ja-JP" dirty="0"/>
                <a:t>16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18</a:t>
              </a:r>
              <a:r>
                <a:rPr kumimoji="1" lang="ja-JP" altLang="en-US" dirty="0"/>
                <a:t>　  </a:t>
              </a:r>
              <a:r>
                <a:rPr kumimoji="1" lang="en-US" altLang="ja-JP" dirty="0"/>
                <a:t>19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24   </a:t>
              </a:r>
              <a:r>
                <a:rPr kumimoji="1" lang="ja-JP" altLang="en-US" dirty="0"/>
                <a:t>　</a:t>
              </a:r>
              <a:r>
                <a:rPr kumimoji="1" lang="en-US" altLang="ja-JP" dirty="0"/>
                <a:t>25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54  </a:t>
              </a:r>
              <a:r>
                <a:rPr kumimoji="1" lang="ja-JP" altLang="en-US" dirty="0"/>
                <a:t>　</a:t>
              </a:r>
              <a:r>
                <a:rPr kumimoji="1" lang="en-US" altLang="ja-JP" dirty="0"/>
                <a:t>55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64</a:t>
              </a:r>
              <a:r>
                <a:rPr kumimoji="1" lang="ja-JP" altLang="en-US" dirty="0"/>
                <a:t>　   </a:t>
              </a:r>
              <a:r>
                <a:rPr kumimoji="1" lang="en-US" altLang="ja-JP" dirty="0"/>
                <a:t>65</a:t>
              </a:r>
              <a:r>
                <a:rPr kumimoji="1" lang="ja-JP" altLang="en-US" dirty="0"/>
                <a:t>～</a:t>
              </a:r>
              <a:r>
                <a:rPr kumimoji="1" lang="en-US" altLang="ja-JP" dirty="0"/>
                <a:t>74</a:t>
              </a:r>
              <a:r>
                <a:rPr kumimoji="1" lang="ja-JP" altLang="en-US" dirty="0"/>
                <a:t>　   </a:t>
              </a:r>
              <a:r>
                <a:rPr kumimoji="1" lang="en-US" altLang="ja-JP" dirty="0"/>
                <a:t>75</a:t>
              </a:r>
              <a:r>
                <a:rPr kumimoji="1" lang="ja-JP" altLang="en-US" dirty="0"/>
                <a:t>以上　</a:t>
              </a:r>
              <a:r>
                <a:rPr kumimoji="1" lang="en-US" altLang="ja-JP" dirty="0"/>
                <a:t>(</a:t>
              </a:r>
              <a:r>
                <a:rPr kumimoji="1" lang="ja-JP" altLang="en-US" dirty="0"/>
                <a:t>歳</a:t>
              </a:r>
              <a:r>
                <a:rPr kumimoji="1" lang="en-US" altLang="ja-JP" dirty="0"/>
                <a:t>)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165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事故にあった時、どうする。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346B204-C954-4E14-9D58-1043F277662B}"/>
              </a:ext>
            </a:extLst>
          </p:cNvPr>
          <p:cNvSpPr txBox="1">
            <a:spLocks/>
          </p:cNvSpPr>
          <p:nvPr/>
        </p:nvSpPr>
        <p:spPr>
          <a:xfrm>
            <a:off x="533400" y="2039815"/>
            <a:ext cx="11125200" cy="2523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3600" dirty="0"/>
            </a:br>
            <a:r>
              <a:rPr lang="ja-JP" altLang="en-US" sz="3600" dirty="0"/>
              <a:t>　　○始めに自分で考える。</a:t>
            </a:r>
            <a:br>
              <a:rPr lang="en-US" altLang="ja-JP" sz="3600" dirty="0"/>
            </a:br>
            <a:r>
              <a:rPr lang="ja-JP" altLang="en-US" sz="3600" dirty="0"/>
              <a:t>　　○グループ内で意見を発表する。</a:t>
            </a:r>
            <a:br>
              <a:rPr lang="en-US" altLang="ja-JP" sz="3600" dirty="0"/>
            </a:br>
            <a:r>
              <a:rPr lang="ja-JP" altLang="en-US" sz="3600" dirty="0"/>
              <a:t>　　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○班ででた意見を紹介する。</a:t>
            </a:r>
          </a:p>
        </p:txBody>
      </p:sp>
    </p:spTree>
    <p:extLst>
      <p:ext uri="{BB962C8B-B14F-4D97-AF65-F5344CB8AC3E}">
        <p14:creationId xmlns:p14="http://schemas.microsoft.com/office/powerpoint/2010/main" val="291313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748767-4A6F-4BA4-A1B0-5FF1B9E7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27" y="310718"/>
            <a:ext cx="11842073" cy="63830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7000" dirty="0"/>
              <a:t>もし自転車事故を起こしてしまったら？　</a:t>
            </a:r>
            <a:endParaRPr lang="en-US" altLang="ja-JP" sz="7000" dirty="0"/>
          </a:p>
          <a:p>
            <a:pPr marL="0" indent="0">
              <a:buNone/>
            </a:pPr>
            <a:endParaRPr lang="en-US" altLang="ja-JP" sz="7000" dirty="0"/>
          </a:p>
          <a:p>
            <a:pPr marL="0" indent="0">
              <a:buNone/>
            </a:pPr>
            <a:r>
              <a:rPr lang="ja-JP" altLang="en-US" sz="7000" dirty="0"/>
              <a:t>①</a:t>
            </a:r>
            <a:r>
              <a:rPr lang="ja-JP" altLang="en-US" sz="5800" dirty="0"/>
              <a:t>被害者への対応と事故後の流れ</a:t>
            </a: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　二次災害防止のために安全を確保し、必要に応じて救急車の手配を</a:t>
            </a:r>
            <a:endParaRPr lang="en-US" altLang="ja-JP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700" dirty="0"/>
              <a:t>　　　</a:t>
            </a:r>
            <a:endParaRPr lang="en-US" altLang="ja-JP" sz="2700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6900" dirty="0"/>
              <a:t>②</a:t>
            </a:r>
            <a:r>
              <a:rPr lang="ja-JP" altLang="en-US" sz="5800" dirty="0"/>
              <a:t>どんな事情があっても、事故が起きたら、必ず警察へ</a:t>
            </a:r>
            <a:endParaRPr lang="en-US" altLang="ja-JP" sz="5800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　関係者の安全の確保、必要に応じた救急車の手配を終えたら、次にすべきことは、</a:t>
            </a:r>
            <a:endParaRPr lang="en-US" altLang="ja-JP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endParaRPr lang="en-US" altLang="ja-JP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</a:rPr>
              <a:t>　「交通事故証明書」の発行と、加入している損害保険への連絡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406570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1325563"/>
          </a:xfrm>
        </p:spPr>
        <p:txBody>
          <a:bodyPr/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　どうやって、警察や救急車に連絡する？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8C1F2109-6526-4865-8768-80CCEC54A8CA}"/>
              </a:ext>
            </a:extLst>
          </p:cNvPr>
          <p:cNvSpPr txBox="1">
            <a:spLocks/>
          </p:cNvSpPr>
          <p:nvPr/>
        </p:nvSpPr>
        <p:spPr>
          <a:xfrm>
            <a:off x="533400" y="416605"/>
            <a:ext cx="11125200" cy="6024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3600" dirty="0"/>
            </a:br>
            <a:r>
              <a:rPr lang="ja-JP" altLang="en-US" sz="3600" dirty="0"/>
              <a:t>　　○始めに自分で考える。</a:t>
            </a:r>
            <a:br>
              <a:rPr lang="en-US" altLang="ja-JP" sz="3600" dirty="0"/>
            </a:br>
            <a:r>
              <a:rPr lang="ja-JP" altLang="en-US" sz="3600" dirty="0"/>
              <a:t>　　○グループ内で意見を発表する。</a:t>
            </a:r>
            <a:br>
              <a:rPr lang="en-US" altLang="ja-JP" sz="3600" dirty="0"/>
            </a:br>
            <a:r>
              <a:rPr lang="ja-JP" altLang="en-US" sz="3600" dirty="0"/>
              <a:t>　　</a:t>
            </a:r>
            <a:endParaRPr lang="en-US" altLang="ja-JP" sz="3600" dirty="0"/>
          </a:p>
          <a:p>
            <a:r>
              <a:rPr lang="ja-JP" altLang="en-US" sz="3600" dirty="0"/>
              <a:t>　　○班ででた意見を紹介する。</a:t>
            </a:r>
          </a:p>
        </p:txBody>
      </p:sp>
    </p:spTree>
    <p:extLst>
      <p:ext uri="{BB962C8B-B14F-4D97-AF65-F5344CB8AC3E}">
        <p14:creationId xmlns:p14="http://schemas.microsoft.com/office/powerpoint/2010/main" val="32589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1325563"/>
          </a:xfrm>
        </p:spPr>
        <p:txBody>
          <a:bodyPr/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　どうやって、警察や救急車に連絡する？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聴覚障害者の多くは、電話かけることってないよね。</a:t>
            </a:r>
            <a:endParaRPr kumimoji="1" lang="en-US" altLang="ja-JP" dirty="0"/>
          </a:p>
          <a:p>
            <a:r>
              <a:rPr kumimoji="1" lang="ja-JP" altLang="en-US" dirty="0"/>
              <a:t>そもそも　電話番号知ってる？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警察って何番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救急車ってどこに電話するの？　　病院？　</a:t>
            </a:r>
          </a:p>
        </p:txBody>
      </p:sp>
    </p:spTree>
    <p:extLst>
      <p:ext uri="{BB962C8B-B14F-4D97-AF65-F5344CB8AC3E}">
        <p14:creationId xmlns:p14="http://schemas.microsoft.com/office/powerpoint/2010/main" val="421684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40E46-1A60-4E8B-82C5-9840E0BC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1914" cy="1325563"/>
          </a:xfrm>
        </p:spPr>
        <p:txBody>
          <a:bodyPr/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　どうやって、警察や救急車に連絡する？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2024A-564E-422D-987B-4F9B45FE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聴覚障害者の多くは、電話かけることってないよね。</a:t>
            </a:r>
            <a:endParaRPr kumimoji="1" lang="en-US" altLang="ja-JP" dirty="0"/>
          </a:p>
          <a:p>
            <a:r>
              <a:rPr kumimoji="1" lang="ja-JP" altLang="en-US" dirty="0"/>
              <a:t>そもそも　電話番号知ってる？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警察って何番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救急車ってどこに電話するの？　　病院？　</a:t>
            </a:r>
            <a:r>
              <a:rPr kumimoji="1" lang="ja-JP" altLang="en-US" b="1" dirty="0"/>
              <a:t>消防署</a:t>
            </a: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06249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931</Words>
  <Application>Microsoft Macintosh PowerPoint</Application>
  <PresentationFormat>ワイド画面</PresentationFormat>
  <Paragraphs>98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AR顏眞楷書体H</vt:lpstr>
      <vt:lpstr>游ゴシック</vt:lpstr>
      <vt:lpstr>游ゴシック Light</vt:lpstr>
      <vt:lpstr>Arial</vt:lpstr>
      <vt:lpstr>Office テーマ</vt:lpstr>
      <vt:lpstr>いざという時のネット110, 119番</vt:lpstr>
      <vt:lpstr>事故・急病 いざというとき、 あなたはどうする？</vt:lpstr>
      <vt:lpstr>1　次の資料を見て、どんなことに気づきますか？  　　○始めに自分で考える。 　　○グループ内で意見を発表する。 　　○班ででた意見を用紙(A3)にマジックで書いて 　　　黒板に貼る。 　　　　　　　　　　 　　○代表の人が発表する。</vt:lpstr>
      <vt:lpstr>PowerPoint プレゼンテーション</vt:lpstr>
      <vt:lpstr>2　事故にあった時、どうする。</vt:lpstr>
      <vt:lpstr>PowerPoint プレゼンテーション</vt:lpstr>
      <vt:lpstr>3　どうやって、警察や救急車に連絡する？</vt:lpstr>
      <vt:lpstr>3　どうやって、警察や救急車に連絡する？</vt:lpstr>
      <vt:lpstr>3　どうやって、警察や救急車に連絡する？</vt:lpstr>
      <vt:lpstr>3　どうやって、警察や救急車に連絡する？</vt:lpstr>
      <vt:lpstr>3　どうやって、警察や救急車に連絡する？ ビデオを見てみよう。</vt:lpstr>
      <vt:lpstr>大事だと思ったことをメモしておこう</vt:lpstr>
      <vt:lpstr>3　どうやって、警察や救急車に連絡する？ ビデオを見てみよう。</vt:lpstr>
      <vt:lpstr>大事だと思ったことをメモしておこう</vt:lpstr>
      <vt:lpstr>4　位置情報の効果的な使い方を確認しよう</vt:lpstr>
      <vt:lpstr>5　自分のスマホで登録しよう</vt:lpstr>
      <vt:lpstr>6　家族に伝えよう(今日の宿題)</vt:lpstr>
      <vt:lpstr>作成：山田京子（2019年） 編集：筑波技術大学ろう者学教育コンテンツ開発取組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ヤマダキヨウコ</dc:creator>
  <cp:lastModifiedBy>洋子 小林</cp:lastModifiedBy>
  <cp:revision>32</cp:revision>
  <cp:lastPrinted>2019-10-30T03:31:40Z</cp:lastPrinted>
  <dcterms:created xsi:type="dcterms:W3CDTF">2019-10-23T03:10:49Z</dcterms:created>
  <dcterms:modified xsi:type="dcterms:W3CDTF">2020-08-26T07:06:27Z</dcterms:modified>
</cp:coreProperties>
</file>