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6"/>
  </p:notesMasterIdLst>
  <p:sldIdLst>
    <p:sldId id="256" r:id="rId2"/>
    <p:sldId id="259" r:id="rId3"/>
    <p:sldId id="257" r:id="rId4"/>
    <p:sldId id="260" r:id="rId5"/>
    <p:sldId id="267" r:id="rId6"/>
    <p:sldId id="263" r:id="rId7"/>
    <p:sldId id="262" r:id="rId8"/>
    <p:sldId id="264" r:id="rId9"/>
    <p:sldId id="261" r:id="rId10"/>
    <p:sldId id="265" r:id="rId11"/>
    <p:sldId id="270" r:id="rId12"/>
    <p:sldId id="266" r:id="rId13"/>
    <p:sldId id="268"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24" autoAdjust="0"/>
    <p:restoredTop sz="82056" autoAdjust="0"/>
  </p:normalViewPr>
  <p:slideViewPr>
    <p:cSldViewPr snapToGrid="0">
      <p:cViewPr varScale="1">
        <p:scale>
          <a:sx n="66" d="100"/>
          <a:sy n="66" d="100"/>
        </p:scale>
        <p:origin x="1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8E853-0649-41DD-9E8B-F229DC0D5C45}" type="datetimeFigureOut">
              <a:rPr kumimoji="1" lang="ja-JP" altLang="en-US" smtClean="0"/>
              <a:t>2020/8/26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2536C-33A2-4FF1-9D34-04C469C9549A}" type="slidenum">
              <a:rPr kumimoji="1" lang="ja-JP" altLang="en-US" smtClean="0"/>
              <a:t>‹#›</a:t>
            </a:fld>
            <a:endParaRPr kumimoji="1" lang="ja-JP" altLang="en-US"/>
          </a:p>
        </p:txBody>
      </p:sp>
    </p:spTree>
    <p:extLst>
      <p:ext uri="{BB962C8B-B14F-4D97-AF65-F5344CB8AC3E}">
        <p14:creationId xmlns:p14="http://schemas.microsoft.com/office/powerpoint/2010/main" val="2192505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各グループで出した意見の吸い上げ</a:t>
            </a:r>
          </a:p>
        </p:txBody>
      </p:sp>
      <p:sp>
        <p:nvSpPr>
          <p:cNvPr id="4" name="スライド番号プレースホルダー 3"/>
          <p:cNvSpPr>
            <a:spLocks noGrp="1"/>
          </p:cNvSpPr>
          <p:nvPr>
            <p:ph type="sldNum" sz="quarter" idx="5"/>
          </p:nvPr>
        </p:nvSpPr>
        <p:spPr/>
        <p:txBody>
          <a:bodyPr/>
          <a:lstStyle/>
          <a:p>
            <a:fld id="{A102536C-33A2-4FF1-9D34-04C469C9549A}" type="slidenum">
              <a:rPr kumimoji="1" lang="ja-JP" altLang="en-US" smtClean="0"/>
              <a:t>3</a:t>
            </a:fld>
            <a:endParaRPr kumimoji="1" lang="ja-JP" altLang="en-US"/>
          </a:p>
        </p:txBody>
      </p:sp>
    </p:spTree>
    <p:extLst>
      <p:ext uri="{BB962C8B-B14F-4D97-AF65-F5344CB8AC3E}">
        <p14:creationId xmlns:p14="http://schemas.microsoft.com/office/powerpoint/2010/main" val="274238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1967</a:t>
            </a:r>
            <a:r>
              <a:rPr lang="ja-JP" altLang="en-US" b="1" dirty="0"/>
              <a:t>年</a:t>
            </a:r>
            <a:r>
              <a:rPr lang="en-US" altLang="ja-JP" b="1" dirty="0"/>
              <a:t>(</a:t>
            </a:r>
            <a:r>
              <a:rPr lang="ja-JP" altLang="en-US" b="1" dirty="0"/>
              <a:t>昭和</a:t>
            </a:r>
            <a:r>
              <a:rPr lang="en-US" altLang="ja-JP" b="1" dirty="0"/>
              <a:t>42</a:t>
            </a:r>
            <a:r>
              <a:rPr lang="ja-JP" altLang="en-US" b="1" dirty="0"/>
              <a:t>年</a:t>
            </a:r>
            <a:r>
              <a:rPr lang="en-US" altLang="ja-JP" b="1" dirty="0"/>
              <a:t>)12</a:t>
            </a:r>
            <a:r>
              <a:rPr lang="ja-JP" altLang="en-US" b="1" dirty="0"/>
              <a:t>月</a:t>
            </a:r>
            <a:r>
              <a:rPr lang="en-US" altLang="ja-JP" b="1" dirty="0"/>
              <a:t>28</a:t>
            </a:r>
            <a:r>
              <a:rPr lang="ja-JP" altLang="en-US" b="1" dirty="0"/>
              <a:t>日</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1967</a:t>
            </a:r>
            <a:r>
              <a:rPr lang="ja-JP" altLang="en-US" dirty="0"/>
              <a:t>年昭和</a:t>
            </a:r>
            <a:r>
              <a:rPr lang="en-US" altLang="ja-JP" dirty="0"/>
              <a:t>42</a:t>
            </a:r>
            <a:r>
              <a:rPr lang="ja-JP" altLang="en-US" dirty="0"/>
              <a:t>年</a:t>
            </a:r>
            <a:r>
              <a:rPr lang="en-US" altLang="ja-JP" dirty="0"/>
              <a:t>7</a:t>
            </a:r>
            <a:r>
              <a:rPr lang="ja-JP" altLang="en-US" dirty="0"/>
              <a:t>月</a:t>
            </a:r>
            <a:r>
              <a:rPr lang="en-US" altLang="ja-JP" dirty="0"/>
              <a:t>13</a:t>
            </a:r>
            <a:r>
              <a:rPr lang="ja-JP" altLang="en-US" dirty="0"/>
              <a:t>日～</a:t>
            </a:r>
            <a:r>
              <a:rPr lang="en-US" altLang="ja-JP" dirty="0"/>
              <a:t>11</a:t>
            </a:r>
            <a:r>
              <a:rPr lang="ja-JP" altLang="en-US" dirty="0"/>
              <a:t>月</a:t>
            </a:r>
            <a:r>
              <a:rPr lang="en-US" altLang="ja-JP" dirty="0"/>
              <a:t>6</a:t>
            </a:r>
            <a:r>
              <a:rPr lang="ja-JP" altLang="en-US" dirty="0"/>
              <a:t>日までの間に、運転免許を受けないで、自動二輪車を運転したことで、道路交通法六十四条に違反する」と言うことで、盛岡地方検察庁より盛岡裁判所に起訴された。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102536C-33A2-4FF1-9D34-04C469C9549A}" type="slidenum">
              <a:rPr kumimoji="1" lang="ja-JP" altLang="en-US" smtClean="0"/>
              <a:t>4</a:t>
            </a:fld>
            <a:endParaRPr kumimoji="1" lang="ja-JP" altLang="en-US"/>
          </a:p>
        </p:txBody>
      </p:sp>
    </p:spTree>
    <p:extLst>
      <p:ext uri="{BB962C8B-B14F-4D97-AF65-F5344CB8AC3E}">
        <p14:creationId xmlns:p14="http://schemas.microsoft.com/office/powerpoint/2010/main" val="359787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1968</a:t>
            </a:r>
            <a:r>
              <a:rPr lang="ja-JP" altLang="en-US" b="1" dirty="0"/>
              <a:t>年</a:t>
            </a:r>
            <a:r>
              <a:rPr lang="en-US" altLang="ja-JP" b="1" dirty="0"/>
              <a:t>(</a:t>
            </a:r>
            <a:r>
              <a:rPr lang="ja-JP" altLang="en-US" b="1" dirty="0"/>
              <a:t>昭和</a:t>
            </a:r>
            <a:r>
              <a:rPr lang="en-US" altLang="ja-JP" b="1" dirty="0"/>
              <a:t>43</a:t>
            </a:r>
            <a:r>
              <a:rPr lang="ja-JP" altLang="en-US" b="1" dirty="0"/>
              <a:t>年</a:t>
            </a:r>
            <a:r>
              <a:rPr lang="en-US" altLang="ja-JP" b="1" dirty="0"/>
              <a:t>)3</a:t>
            </a:r>
            <a:r>
              <a:rPr lang="ja-JP" altLang="en-US" b="1" dirty="0"/>
              <a:t>月</a:t>
            </a:r>
            <a:r>
              <a:rPr lang="en-US" altLang="ja-JP" b="1" dirty="0"/>
              <a:t>10</a:t>
            </a:r>
            <a:r>
              <a:rPr lang="ja-JP" altLang="en-US" b="1" dirty="0"/>
              <a:t>日</a:t>
            </a:r>
            <a:endParaRPr lang="ja-JP" altLang="en-US" dirty="0"/>
          </a:p>
          <a:p>
            <a:r>
              <a:rPr lang="ja-JP" altLang="en-US" dirty="0"/>
              <a:t>全日本ろうあ連盟常任理事会では、樋下個人の名で起こされた裁判を聾者全体の問題として捉え、全面支援と強化の為、ベル会館に「運転免許裁判運動推進中央対策本部」と設置することを決める。</a:t>
            </a:r>
            <a:endParaRPr lang="en-US" altLang="ja-JP" dirty="0"/>
          </a:p>
          <a:p>
            <a:endParaRPr lang="en-US" altLang="ja-JP" dirty="0"/>
          </a:p>
          <a:p>
            <a:r>
              <a:rPr lang="ja-JP" altLang="en-US" dirty="0"/>
              <a:t>これをきっかけに運動につながります</a:t>
            </a:r>
          </a:p>
          <a:p>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102536C-33A2-4FF1-9D34-04C469C9549A}" type="slidenum">
              <a:rPr kumimoji="1" lang="ja-JP" altLang="en-US" smtClean="0"/>
              <a:t>7</a:t>
            </a:fld>
            <a:endParaRPr kumimoji="1" lang="ja-JP" altLang="en-US"/>
          </a:p>
        </p:txBody>
      </p:sp>
    </p:spTree>
    <p:extLst>
      <p:ext uri="{BB962C8B-B14F-4D97-AF65-F5344CB8AC3E}">
        <p14:creationId xmlns:p14="http://schemas.microsoft.com/office/powerpoint/2010/main" val="36020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kern="1200" dirty="0">
                <a:solidFill>
                  <a:schemeClr val="tx1"/>
                </a:solidFill>
                <a:effectLst/>
                <a:latin typeface="+mn-lt"/>
                <a:ea typeface="+mn-ea"/>
                <a:cs typeface="+mn-cs"/>
              </a:rPr>
              <a:t>国がろう者にも免許取得の是非について検討を始めるきっかけをつくりました。その結果、</a:t>
            </a:r>
            <a:r>
              <a:rPr kumimoji="1" lang="en-US" altLang="ja-JP" sz="1200" b="1" i="0" u="none" strike="noStrike" kern="1200" dirty="0">
                <a:solidFill>
                  <a:schemeClr val="tx1"/>
                </a:solidFill>
                <a:effectLst/>
                <a:latin typeface="+mn-lt"/>
                <a:ea typeface="+mn-ea"/>
                <a:cs typeface="+mn-cs"/>
              </a:rPr>
              <a:t>1973</a:t>
            </a:r>
            <a:r>
              <a:rPr kumimoji="1" lang="ja-JP" altLang="en-US" sz="1200" b="1" i="0" u="none" strike="noStrike" kern="1200" dirty="0">
                <a:solidFill>
                  <a:schemeClr val="tx1"/>
                </a:solidFill>
                <a:effectLst/>
                <a:latin typeface="+mn-lt"/>
                <a:ea typeface="+mn-ea"/>
                <a:cs typeface="+mn-cs"/>
              </a:rPr>
              <a:t>（昭和</a:t>
            </a:r>
            <a:r>
              <a:rPr kumimoji="1" lang="en-US" altLang="ja-JP" sz="1200" b="1" i="0" u="none" strike="noStrike" kern="1200" dirty="0">
                <a:solidFill>
                  <a:schemeClr val="tx1"/>
                </a:solidFill>
                <a:effectLst/>
                <a:latin typeface="+mn-lt"/>
                <a:ea typeface="+mn-ea"/>
                <a:cs typeface="+mn-cs"/>
              </a:rPr>
              <a:t>48</a:t>
            </a:r>
            <a:r>
              <a:rPr kumimoji="1" lang="ja-JP" altLang="en-US" sz="1200" b="1" i="0" u="none" strike="noStrike" kern="1200" dirty="0">
                <a:solidFill>
                  <a:schemeClr val="tx1"/>
                </a:solidFill>
                <a:effectLst/>
                <a:latin typeface="+mn-lt"/>
                <a:ea typeface="+mn-ea"/>
                <a:cs typeface="+mn-cs"/>
              </a:rPr>
              <a:t>）年に補聴器装着を条件とした警察庁通達をかちとりました。</a:t>
            </a:r>
            <a:endParaRPr kumimoji="1" lang="ja-JP" altLang="en-US" dirty="0"/>
          </a:p>
        </p:txBody>
      </p:sp>
      <p:sp>
        <p:nvSpPr>
          <p:cNvPr id="4" name="スライド番号プレースホルダー 3"/>
          <p:cNvSpPr>
            <a:spLocks noGrp="1"/>
          </p:cNvSpPr>
          <p:nvPr>
            <p:ph type="sldNum" sz="quarter" idx="5"/>
          </p:nvPr>
        </p:nvSpPr>
        <p:spPr/>
        <p:txBody>
          <a:bodyPr/>
          <a:lstStyle/>
          <a:p>
            <a:fld id="{A102536C-33A2-4FF1-9D34-04C469C9549A}" type="slidenum">
              <a:rPr kumimoji="1" lang="ja-JP" altLang="en-US" smtClean="0"/>
              <a:t>9</a:t>
            </a:fld>
            <a:endParaRPr kumimoji="1" lang="ja-JP" altLang="en-US"/>
          </a:p>
        </p:txBody>
      </p:sp>
    </p:spTree>
    <p:extLst>
      <p:ext uri="{BB962C8B-B14F-4D97-AF65-F5344CB8AC3E}">
        <p14:creationId xmlns:p14="http://schemas.microsoft.com/office/powerpoint/2010/main" val="365921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102536C-33A2-4FF1-9D34-04C469C9549A}" type="slidenum">
              <a:rPr kumimoji="1" lang="ja-JP" altLang="en-US" smtClean="0"/>
              <a:t>12</a:t>
            </a:fld>
            <a:endParaRPr kumimoji="1" lang="ja-JP" altLang="en-US"/>
          </a:p>
        </p:txBody>
      </p:sp>
    </p:spTree>
    <p:extLst>
      <p:ext uri="{BB962C8B-B14F-4D97-AF65-F5344CB8AC3E}">
        <p14:creationId xmlns:p14="http://schemas.microsoft.com/office/powerpoint/2010/main" val="71945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867677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565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401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457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598710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8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359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86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963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6B75A-687E-405C-8A0B-8D00578BA2C3}" type="datetimeFigureOut">
              <a:rPr lang="en-US" smtClean="0"/>
              <a:pPr/>
              <a:t>8/26/20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10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6B75A-687E-405C-8A0B-8D00578BA2C3}" type="datetimeFigureOut">
              <a:rPr lang="en-US" smtClean="0"/>
              <a:pPr/>
              <a:t>8/26/20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045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586B75A-687E-405C-8A0B-8D00578BA2C3}" type="datetimeFigureOut">
              <a:rPr lang="en-US" smtClean="0"/>
              <a:pPr/>
              <a:t>8/26/20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38440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4B98E-141F-43F9-A428-194C90AC2CF4}"/>
              </a:ext>
            </a:extLst>
          </p:cNvPr>
          <p:cNvSpPr>
            <a:spLocks noGrp="1"/>
          </p:cNvSpPr>
          <p:nvPr>
            <p:ph type="ctrTitle"/>
          </p:nvPr>
        </p:nvSpPr>
        <p:spPr/>
        <p:txBody>
          <a:bodyPr/>
          <a:lstStyle/>
          <a:p>
            <a:r>
              <a:rPr kumimoji="1" lang="ja-JP" altLang="en-US" dirty="0"/>
              <a:t>耳が聞こえないと</a:t>
            </a:r>
            <a:br>
              <a:rPr kumimoji="1" lang="en-US" altLang="ja-JP" dirty="0"/>
            </a:br>
            <a:r>
              <a:rPr kumimoji="1" lang="ja-JP" altLang="en-US" dirty="0"/>
              <a:t>危険</a:t>
            </a:r>
            <a:r>
              <a:rPr kumimoji="1" lang="en-US" altLang="ja-JP" dirty="0"/>
              <a:t>?!</a:t>
            </a:r>
            <a:endParaRPr kumimoji="1" lang="ja-JP" altLang="en-US" dirty="0"/>
          </a:p>
        </p:txBody>
      </p:sp>
      <p:sp>
        <p:nvSpPr>
          <p:cNvPr id="5" name="字幕 4">
            <a:extLst>
              <a:ext uri="{FF2B5EF4-FFF2-40B4-BE49-F238E27FC236}">
                <a16:creationId xmlns:a16="http://schemas.microsoft.com/office/drawing/2014/main" id="{094BF0D6-7FE7-5349-8487-03EB28C72CEA}"/>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402227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7C43AF-4815-49D1-804C-2CAC1795DF33}"/>
              </a:ext>
            </a:extLst>
          </p:cNvPr>
          <p:cNvSpPr>
            <a:spLocks noGrp="1"/>
          </p:cNvSpPr>
          <p:nvPr>
            <p:ph type="title"/>
          </p:nvPr>
        </p:nvSpPr>
        <p:spPr>
          <a:xfrm>
            <a:off x="1371600" y="685800"/>
            <a:ext cx="9601200" cy="1034512"/>
          </a:xfrm>
        </p:spPr>
        <p:txBody>
          <a:bodyPr/>
          <a:lstStyle/>
          <a:p>
            <a:r>
              <a:rPr kumimoji="1" lang="ja-JP" altLang="en-US" dirty="0"/>
              <a:t>負けたけど。。。。</a:t>
            </a:r>
          </a:p>
        </p:txBody>
      </p:sp>
      <p:sp>
        <p:nvSpPr>
          <p:cNvPr id="3" name="コンテンツ プレースホルダー 2">
            <a:extLst>
              <a:ext uri="{FF2B5EF4-FFF2-40B4-BE49-F238E27FC236}">
                <a16:creationId xmlns:a16="http://schemas.microsoft.com/office/drawing/2014/main" id="{D8660238-D31F-4C13-973B-B1F3B65AA54A}"/>
              </a:ext>
            </a:extLst>
          </p:cNvPr>
          <p:cNvSpPr>
            <a:spLocks noGrp="1"/>
          </p:cNvSpPr>
          <p:nvPr>
            <p:ph idx="1"/>
          </p:nvPr>
        </p:nvSpPr>
        <p:spPr>
          <a:xfrm>
            <a:off x="1371600" y="1441341"/>
            <a:ext cx="9601200" cy="4990455"/>
          </a:xfrm>
        </p:spPr>
        <p:txBody>
          <a:bodyPr/>
          <a:lstStyle/>
          <a:p>
            <a:r>
              <a:rPr lang="en-US" altLang="ja-JP" sz="3600" b="1" dirty="0"/>
              <a:t>2006</a:t>
            </a:r>
            <a:r>
              <a:rPr lang="ja-JP" altLang="en-US" sz="3600" b="1" dirty="0"/>
              <a:t>（平成</a:t>
            </a:r>
            <a:r>
              <a:rPr lang="en-US" altLang="ja-JP" sz="3600" b="1" dirty="0"/>
              <a:t>18</a:t>
            </a:r>
            <a:r>
              <a:rPr lang="ja-JP" altLang="en-US" sz="3600" b="1" dirty="0"/>
              <a:t>）年</a:t>
            </a:r>
            <a:r>
              <a:rPr lang="en-US" altLang="ja-JP" sz="3600" b="1" dirty="0"/>
              <a:t>4</a:t>
            </a:r>
            <a:r>
              <a:rPr lang="ja-JP" altLang="en-US" sz="3600" b="1" dirty="0"/>
              <a:t>月</a:t>
            </a:r>
            <a:endParaRPr lang="en-US" altLang="ja-JP" sz="3600" b="1" dirty="0"/>
          </a:p>
          <a:p>
            <a:pPr marL="0" indent="0">
              <a:buNone/>
            </a:pPr>
            <a:r>
              <a:rPr lang="ja-JP" altLang="en-US" sz="3200" b="1" dirty="0"/>
              <a:t>「</a:t>
            </a:r>
            <a:r>
              <a:rPr lang="en-US" altLang="ja-JP" sz="3200" b="1" dirty="0"/>
              <a:t>2</a:t>
            </a:r>
            <a:r>
              <a:rPr lang="ja-JP" altLang="en-US" sz="3200" b="1" dirty="0"/>
              <a:t>年後に道路交通法を改正し、全く聞こえない方にも運転免許がとれるようにしたい」と警察庁が発表しました。</a:t>
            </a:r>
            <a:endParaRPr lang="en-US" altLang="ja-JP" sz="3200" b="1" dirty="0"/>
          </a:p>
          <a:p>
            <a:pPr marL="0" indent="0">
              <a:buNone/>
            </a:pPr>
            <a:endParaRPr lang="en-US" altLang="ja-JP" sz="3200" b="1" dirty="0"/>
          </a:p>
          <a:p>
            <a:pPr marL="0" indent="0">
              <a:buNone/>
            </a:pPr>
            <a:endParaRPr lang="en-US" altLang="ja-JP" sz="3200" b="1" dirty="0"/>
          </a:p>
          <a:p>
            <a:pPr marL="0" indent="0">
              <a:buNone/>
            </a:pPr>
            <a:r>
              <a:rPr lang="ja-JP" altLang="en-US" sz="3200" b="1" dirty="0"/>
              <a:t>道路交通法</a:t>
            </a:r>
            <a:r>
              <a:rPr lang="en-US" altLang="ja-JP" sz="3200" b="1" dirty="0"/>
              <a:t>88</a:t>
            </a:r>
            <a:r>
              <a:rPr lang="ja-JP" altLang="en-US" sz="3200" b="1" dirty="0"/>
              <a:t>条</a:t>
            </a:r>
            <a:endParaRPr lang="en-US" altLang="ja-JP" sz="3200" b="1" dirty="0"/>
          </a:p>
          <a:p>
            <a:pPr marL="0" indent="0">
              <a:buNone/>
            </a:pPr>
            <a:r>
              <a:rPr lang="ja-JP" altLang="en-US" sz="3200" b="1" strike="sngStrike" dirty="0">
                <a:solidFill>
                  <a:srgbClr val="FF0000"/>
                </a:solidFill>
              </a:rPr>
              <a:t>「耳がきこえない者又は口がきけない者」</a:t>
            </a:r>
            <a:endParaRPr lang="en-US" altLang="ja-JP" sz="3200" b="1" strike="sngStrike" dirty="0">
              <a:solidFill>
                <a:srgbClr val="FF0000"/>
              </a:solidFill>
            </a:endParaRPr>
          </a:p>
          <a:p>
            <a:pPr marL="0" indent="0">
              <a:buNone/>
            </a:pPr>
            <a:endParaRPr lang="en-US" altLang="ja-JP" sz="3200" b="1" dirty="0"/>
          </a:p>
          <a:p>
            <a:pPr marL="0" indent="0">
              <a:buNone/>
            </a:pPr>
            <a:endParaRPr kumimoji="1" lang="en-US" altLang="ja-JP" sz="3200" b="1" dirty="0"/>
          </a:p>
          <a:p>
            <a:pPr marL="0" indent="0">
              <a:buNone/>
            </a:pPr>
            <a:endParaRPr lang="en-US" altLang="ja-JP" sz="3200" b="1" dirty="0"/>
          </a:p>
          <a:p>
            <a:pPr marL="0" indent="0">
              <a:buNone/>
            </a:pPr>
            <a:endParaRPr lang="en-US" altLang="ja-JP" sz="3200" b="1" dirty="0"/>
          </a:p>
          <a:p>
            <a:pPr marL="0" indent="0">
              <a:buNone/>
            </a:pPr>
            <a:endParaRPr kumimoji="1" lang="ja-JP" altLang="en-US" sz="3200" dirty="0"/>
          </a:p>
        </p:txBody>
      </p:sp>
      <p:sp>
        <p:nvSpPr>
          <p:cNvPr id="4" name="矢印: 下 3">
            <a:extLst>
              <a:ext uri="{FF2B5EF4-FFF2-40B4-BE49-F238E27FC236}">
                <a16:creationId xmlns:a16="http://schemas.microsoft.com/office/drawing/2014/main" id="{42E47034-8812-4ED0-8081-C30C4EB63F5E}"/>
              </a:ext>
            </a:extLst>
          </p:cNvPr>
          <p:cNvSpPr/>
          <p:nvPr/>
        </p:nvSpPr>
        <p:spPr>
          <a:xfrm>
            <a:off x="5490274" y="3258519"/>
            <a:ext cx="1363851" cy="1084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01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60826-4784-487E-BE8F-ECD110C3A820}"/>
              </a:ext>
            </a:extLst>
          </p:cNvPr>
          <p:cNvSpPr>
            <a:spLocks noGrp="1"/>
          </p:cNvSpPr>
          <p:nvPr>
            <p:ph type="title"/>
          </p:nvPr>
        </p:nvSpPr>
        <p:spPr>
          <a:xfrm>
            <a:off x="1371600" y="685800"/>
            <a:ext cx="9601200" cy="1012371"/>
          </a:xfrm>
        </p:spPr>
        <p:txBody>
          <a:bodyPr/>
          <a:lstStyle/>
          <a:p>
            <a:r>
              <a:rPr kumimoji="1" lang="ja-JP" altLang="en-US" dirty="0"/>
              <a:t>条件付きで運転免許が取得できる！</a:t>
            </a:r>
          </a:p>
        </p:txBody>
      </p:sp>
      <p:sp>
        <p:nvSpPr>
          <p:cNvPr id="3" name="コンテンツ プレースホルダー 2">
            <a:extLst>
              <a:ext uri="{FF2B5EF4-FFF2-40B4-BE49-F238E27FC236}">
                <a16:creationId xmlns:a16="http://schemas.microsoft.com/office/drawing/2014/main" id="{ED0C7E93-53F0-4264-B0D4-ECBBBA725619}"/>
              </a:ext>
            </a:extLst>
          </p:cNvPr>
          <p:cNvSpPr>
            <a:spLocks noGrp="1"/>
          </p:cNvSpPr>
          <p:nvPr>
            <p:ph idx="1"/>
          </p:nvPr>
        </p:nvSpPr>
        <p:spPr>
          <a:xfrm>
            <a:off x="1371600" y="1436914"/>
            <a:ext cx="9601200" cy="5284519"/>
          </a:xfrm>
        </p:spPr>
        <p:txBody>
          <a:bodyPr>
            <a:normAutofit/>
          </a:bodyPr>
          <a:lstStyle/>
          <a:p>
            <a:endParaRPr lang="en-US" altLang="ja-JP" dirty="0"/>
          </a:p>
          <a:p>
            <a:r>
              <a:rPr lang="en-US" altLang="ja-JP" sz="3200" dirty="0"/>
              <a:t>1973</a:t>
            </a:r>
            <a:r>
              <a:rPr lang="ja-JP" altLang="en-US" sz="3200" dirty="0"/>
              <a:t>（昭和</a:t>
            </a:r>
            <a:r>
              <a:rPr lang="en-US" altLang="ja-JP" sz="3200" dirty="0"/>
              <a:t>48</a:t>
            </a:r>
            <a:r>
              <a:rPr lang="ja-JP" altLang="en-US" sz="3200" dirty="0"/>
              <a:t>）年に補聴器装着を条件とした警察庁通達をかちとりました。</a:t>
            </a:r>
            <a:endParaRPr lang="en-US" altLang="ja-JP" sz="3200" dirty="0"/>
          </a:p>
          <a:p>
            <a:endParaRPr lang="en-US" altLang="ja-JP" sz="3200" dirty="0"/>
          </a:p>
          <a:p>
            <a:pPr marL="0" indent="0">
              <a:buNone/>
            </a:pPr>
            <a:endParaRPr lang="en-US" altLang="ja-JP" sz="3200" dirty="0"/>
          </a:p>
          <a:p>
            <a:pPr marL="0" indent="0">
              <a:buNone/>
            </a:pPr>
            <a:endParaRPr lang="en-US" altLang="ja-JP" sz="3200" dirty="0"/>
          </a:p>
          <a:p>
            <a:pPr marL="0" indent="0">
              <a:buNone/>
            </a:pPr>
            <a:r>
              <a:rPr lang="ja-JP" altLang="en-US" sz="3200" dirty="0"/>
              <a:t>補聴器をつけて１０メートル離れて</a:t>
            </a:r>
            <a:r>
              <a:rPr lang="en-US" altLang="ja-JP" sz="3200" dirty="0"/>
              <a:t>90dB</a:t>
            </a:r>
            <a:r>
              <a:rPr lang="ja-JP" altLang="en-US" sz="3200" dirty="0"/>
              <a:t>（当時は、「</a:t>
            </a:r>
            <a:r>
              <a:rPr lang="en-US" altLang="ja-JP" sz="3200" dirty="0"/>
              <a:t>90</a:t>
            </a:r>
            <a:r>
              <a:rPr lang="ja-JP" altLang="en-US" sz="3200" dirty="0"/>
              <a:t>ホン」とも言った）の警笛音が聞こえれば、免許の取得を認められた</a:t>
            </a:r>
            <a:endParaRPr kumimoji="1" lang="ja-JP" altLang="en-US" sz="3200" dirty="0"/>
          </a:p>
        </p:txBody>
      </p:sp>
      <p:sp>
        <p:nvSpPr>
          <p:cNvPr id="4" name="矢印: 下 3">
            <a:extLst>
              <a:ext uri="{FF2B5EF4-FFF2-40B4-BE49-F238E27FC236}">
                <a16:creationId xmlns:a16="http://schemas.microsoft.com/office/drawing/2014/main" id="{04AEEF4B-957E-4B98-A283-7ADFA348405E}"/>
              </a:ext>
            </a:extLst>
          </p:cNvPr>
          <p:cNvSpPr/>
          <p:nvPr/>
        </p:nvSpPr>
        <p:spPr>
          <a:xfrm>
            <a:off x="5628904" y="3218213"/>
            <a:ext cx="1365662" cy="1012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700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8373B2-4DDD-4973-8F61-68231ED74474}"/>
              </a:ext>
            </a:extLst>
          </p:cNvPr>
          <p:cNvSpPr>
            <a:spLocks noGrp="1"/>
          </p:cNvSpPr>
          <p:nvPr>
            <p:ph type="title"/>
          </p:nvPr>
        </p:nvSpPr>
        <p:spPr>
          <a:xfrm>
            <a:off x="1371600" y="685800"/>
            <a:ext cx="9601200" cy="1143000"/>
          </a:xfrm>
        </p:spPr>
        <p:txBody>
          <a:bodyPr/>
          <a:lstStyle/>
          <a:p>
            <a:r>
              <a:rPr lang="ja-JP" altLang="en-US" dirty="0"/>
              <a:t>今は。。。</a:t>
            </a:r>
            <a:endParaRPr kumimoji="1" lang="ja-JP" altLang="en-US" dirty="0"/>
          </a:p>
        </p:txBody>
      </p:sp>
      <p:sp>
        <p:nvSpPr>
          <p:cNvPr id="3" name="コンテンツ プレースホルダー 2">
            <a:extLst>
              <a:ext uri="{FF2B5EF4-FFF2-40B4-BE49-F238E27FC236}">
                <a16:creationId xmlns:a16="http://schemas.microsoft.com/office/drawing/2014/main" id="{6E07AC60-A626-44FB-8447-AF7D05A584D7}"/>
              </a:ext>
            </a:extLst>
          </p:cNvPr>
          <p:cNvSpPr>
            <a:spLocks noGrp="1"/>
          </p:cNvSpPr>
          <p:nvPr>
            <p:ph idx="1"/>
          </p:nvPr>
        </p:nvSpPr>
        <p:spPr>
          <a:xfrm>
            <a:off x="1371600" y="1549831"/>
            <a:ext cx="9601200" cy="4934096"/>
          </a:xfrm>
        </p:spPr>
        <p:txBody>
          <a:bodyPr>
            <a:normAutofit lnSpcReduction="10000"/>
          </a:bodyPr>
          <a:lstStyle/>
          <a:p>
            <a:pPr marL="0" indent="0">
              <a:buNone/>
            </a:pPr>
            <a:r>
              <a:rPr lang="ja-JP" altLang="en-US" sz="3200" dirty="0"/>
              <a:t>全く聞こえない方にも運転免許がとれるようにしたいと警察庁が発表</a:t>
            </a:r>
            <a:endParaRPr lang="en-US" altLang="ja-JP" sz="3200" dirty="0"/>
          </a:p>
          <a:p>
            <a:pPr marL="0" indent="0">
              <a:buNone/>
            </a:pPr>
            <a:endParaRPr lang="en-US" altLang="ja-JP" sz="3200" dirty="0"/>
          </a:p>
          <a:p>
            <a:pPr marL="0" indent="0">
              <a:buNone/>
            </a:pPr>
            <a:r>
              <a:rPr lang="ja-JP" altLang="en-US" sz="3200" dirty="0"/>
              <a:t>条件付き</a:t>
            </a:r>
            <a:r>
              <a:rPr kumimoji="1" lang="ja-JP" altLang="en-US" sz="3200" dirty="0"/>
              <a:t>だが、取得はできる！！</a:t>
            </a:r>
            <a:endParaRPr kumimoji="1" lang="en-US" altLang="ja-JP" sz="3200" dirty="0"/>
          </a:p>
          <a:p>
            <a:pPr marL="0" indent="0">
              <a:buNone/>
            </a:pPr>
            <a:r>
              <a:rPr kumimoji="1" lang="ja-JP" altLang="en-US" sz="3200" dirty="0"/>
              <a:t>免許が持てるようになったのは。。。。。</a:t>
            </a:r>
            <a:endParaRPr kumimoji="1" lang="en-US" altLang="ja-JP" sz="3200" dirty="0"/>
          </a:p>
          <a:p>
            <a:pPr marL="0" indent="0">
              <a:buNone/>
            </a:pPr>
            <a:endParaRPr kumimoji="1" lang="en-US" altLang="ja-JP" dirty="0"/>
          </a:p>
          <a:p>
            <a:endParaRPr lang="en-US" altLang="ja-JP" dirty="0"/>
          </a:p>
          <a:p>
            <a:endParaRPr kumimoji="1" lang="en-US" altLang="ja-JP" dirty="0"/>
          </a:p>
          <a:p>
            <a:pPr marL="0" indent="0">
              <a:buNone/>
            </a:pPr>
            <a:endParaRPr kumimoji="1" lang="en-US" altLang="ja-JP" dirty="0"/>
          </a:p>
          <a:p>
            <a:pPr marL="0" indent="0" algn="ctr">
              <a:buNone/>
            </a:pPr>
            <a:r>
              <a:rPr kumimoji="1" lang="ja-JP" altLang="en-US" sz="3600" dirty="0">
                <a:solidFill>
                  <a:srgbClr val="FF0000"/>
                </a:solidFill>
              </a:rPr>
              <a:t>過去のろうあ運動の努力のおかげ！！</a:t>
            </a:r>
            <a:endParaRPr kumimoji="1" lang="en-US" altLang="ja-JP" sz="3600" dirty="0">
              <a:solidFill>
                <a:srgbClr val="FF0000"/>
              </a:solidFill>
            </a:endParaRPr>
          </a:p>
          <a:p>
            <a:pPr marL="0" indent="0">
              <a:buNone/>
            </a:pPr>
            <a:endParaRPr kumimoji="1" lang="ja-JP" altLang="en-US" dirty="0"/>
          </a:p>
        </p:txBody>
      </p:sp>
      <p:sp>
        <p:nvSpPr>
          <p:cNvPr id="4" name="矢印: 下 3">
            <a:extLst>
              <a:ext uri="{FF2B5EF4-FFF2-40B4-BE49-F238E27FC236}">
                <a16:creationId xmlns:a16="http://schemas.microsoft.com/office/drawing/2014/main" id="{5D6F0308-DBAF-4CF1-875F-F934D5BC08D9}"/>
              </a:ext>
            </a:extLst>
          </p:cNvPr>
          <p:cNvSpPr/>
          <p:nvPr/>
        </p:nvSpPr>
        <p:spPr>
          <a:xfrm>
            <a:off x="5450773" y="4334494"/>
            <a:ext cx="1282535" cy="9736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0926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5AAD90-2EF8-466C-BFE9-D99F2FEBE835}"/>
              </a:ext>
            </a:extLst>
          </p:cNvPr>
          <p:cNvSpPr>
            <a:spLocks noGrp="1"/>
          </p:cNvSpPr>
          <p:nvPr>
            <p:ph type="title"/>
          </p:nvPr>
        </p:nvSpPr>
        <p:spPr>
          <a:xfrm>
            <a:off x="1371600" y="685800"/>
            <a:ext cx="9601200" cy="830179"/>
          </a:xfrm>
        </p:spPr>
        <p:txBody>
          <a:bodyPr/>
          <a:lstStyle/>
          <a:p>
            <a:r>
              <a:rPr lang="ja-JP" altLang="en-US"/>
              <a:t>運転免許取得の条件は？</a:t>
            </a:r>
            <a:endParaRPr kumimoji="1" lang="ja-JP" altLang="en-US"/>
          </a:p>
        </p:txBody>
      </p:sp>
      <p:sp>
        <p:nvSpPr>
          <p:cNvPr id="3" name="コンテンツ プレースホルダー 2">
            <a:extLst>
              <a:ext uri="{FF2B5EF4-FFF2-40B4-BE49-F238E27FC236}">
                <a16:creationId xmlns:a16="http://schemas.microsoft.com/office/drawing/2014/main" id="{D7FDC3B3-A6E8-4F42-AEBB-B0C7421AA8BC}"/>
              </a:ext>
            </a:extLst>
          </p:cNvPr>
          <p:cNvSpPr>
            <a:spLocks noGrp="1"/>
          </p:cNvSpPr>
          <p:nvPr>
            <p:ph idx="1"/>
          </p:nvPr>
        </p:nvSpPr>
        <p:spPr>
          <a:xfrm>
            <a:off x="1371600" y="1515979"/>
            <a:ext cx="10419347" cy="3990474"/>
          </a:xfrm>
        </p:spPr>
        <p:txBody>
          <a:bodyPr>
            <a:normAutofit/>
          </a:bodyPr>
          <a:lstStyle/>
          <a:p>
            <a:endParaRPr lang="en-US" altLang="ja-JP" sz="3600" dirty="0"/>
          </a:p>
          <a:p>
            <a:r>
              <a:rPr lang="ja-JP" altLang="en-US" sz="3600" dirty="0"/>
              <a:t>特定後写鏡（ワイドミラー又は補助ミラー）の装着</a:t>
            </a:r>
            <a:endParaRPr lang="en-US" altLang="ja-JP" sz="3600" dirty="0"/>
          </a:p>
          <a:p>
            <a:r>
              <a:rPr lang="ja-JP" altLang="en-US" sz="3600" dirty="0"/>
              <a:t>聴覚障害者標識の表示</a:t>
            </a:r>
            <a:br>
              <a:rPr lang="ja-JP" altLang="en-US" sz="3600" dirty="0"/>
            </a:br>
            <a:endParaRPr kumimoji="1" lang="ja-JP" altLang="en-US" sz="3600" dirty="0"/>
          </a:p>
        </p:txBody>
      </p:sp>
      <p:pic>
        <p:nvPicPr>
          <p:cNvPr id="9" name="図 8">
            <a:extLst>
              <a:ext uri="{FF2B5EF4-FFF2-40B4-BE49-F238E27FC236}">
                <a16:creationId xmlns:a16="http://schemas.microsoft.com/office/drawing/2014/main" id="{BFB2762B-49C2-B94B-BCA1-4FD3D17A761A}"/>
              </a:ext>
            </a:extLst>
          </p:cNvPr>
          <p:cNvPicPr>
            <a:picLocks noChangeAspect="1"/>
          </p:cNvPicPr>
          <p:nvPr/>
        </p:nvPicPr>
        <p:blipFill>
          <a:blip r:embed="rId2"/>
          <a:stretch>
            <a:fillRect/>
          </a:stretch>
        </p:blipFill>
        <p:spPr>
          <a:xfrm>
            <a:off x="7986804" y="3200400"/>
            <a:ext cx="3331076" cy="3295563"/>
          </a:xfrm>
          <a:prstGeom prst="rect">
            <a:avLst/>
          </a:prstGeom>
        </p:spPr>
      </p:pic>
    </p:spTree>
    <p:extLst>
      <p:ext uri="{BB962C8B-B14F-4D97-AF65-F5344CB8AC3E}">
        <p14:creationId xmlns:p14="http://schemas.microsoft.com/office/powerpoint/2010/main" val="176898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1027959" y="2584211"/>
            <a:ext cx="10515600" cy="1325563"/>
          </a:xfrm>
        </p:spPr>
        <p:txBody>
          <a:bodyPr>
            <a:normAutofit/>
          </a:bodyPr>
          <a:lstStyle/>
          <a:p>
            <a:r>
              <a:rPr lang="ja-JP" altLang="en-US" sz="3200"/>
              <a:t>作成：平石量子</a:t>
            </a:r>
            <a:r>
              <a:rPr kumimoji="1" lang="ja-JP" altLang="en-US" sz="3200"/>
              <a:t>（</a:t>
            </a:r>
            <a:r>
              <a:rPr kumimoji="1" lang="en-US" altLang="ja-JP" sz="3200" dirty="0"/>
              <a:t>2019</a:t>
            </a:r>
            <a:r>
              <a:rPr kumimoji="1" lang="ja-JP" altLang="en-US" sz="3200"/>
              <a:t>年</a:t>
            </a:r>
            <a:r>
              <a:rPr kumimoji="1" lang="ja-JP" altLang="en-US" sz="3200" dirty="0"/>
              <a:t>）</a:t>
            </a:r>
            <a:endParaRPr kumimoji="1" lang="en-US" altLang="ja-JP" sz="3200" dirty="0"/>
          </a:p>
          <a:p>
            <a:r>
              <a:rPr lang="ja-JP" altLang="en-US" sz="3200" dirty="0"/>
              <a:t>編集</a:t>
            </a:r>
            <a:r>
              <a:rPr kumimoji="1" lang="ja-JP" altLang="en-US" sz="3200" dirty="0"/>
              <a:t>：筑波技術大学ろう者学教育コンテンツ開発取組</a:t>
            </a:r>
          </a:p>
        </p:txBody>
      </p:sp>
    </p:spTree>
    <p:extLst>
      <p:ext uri="{BB962C8B-B14F-4D97-AF65-F5344CB8AC3E}">
        <p14:creationId xmlns:p14="http://schemas.microsoft.com/office/powerpoint/2010/main" val="383999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DEB-25FB-4156-8599-94D02F0F7B3D}"/>
              </a:ext>
            </a:extLst>
          </p:cNvPr>
          <p:cNvSpPr>
            <a:spLocks noGrp="1"/>
          </p:cNvSpPr>
          <p:nvPr>
            <p:ph type="title"/>
          </p:nvPr>
        </p:nvSpPr>
        <p:spPr/>
        <p:txBody>
          <a:bodyPr/>
          <a:lstStyle/>
          <a:p>
            <a:r>
              <a:rPr kumimoji="1" lang="ja-JP" altLang="en-US" dirty="0"/>
              <a:t>耳が聞こえない、</a:t>
            </a:r>
            <a:br>
              <a:rPr kumimoji="1" lang="en-US" altLang="ja-JP" dirty="0"/>
            </a:br>
            <a:r>
              <a:rPr kumimoji="1" lang="ja-JP" altLang="en-US" dirty="0"/>
              <a:t>聞こえにくいことでの危険は？</a:t>
            </a:r>
          </a:p>
        </p:txBody>
      </p:sp>
      <p:sp>
        <p:nvSpPr>
          <p:cNvPr id="3" name="コンテンツ プレースホルダー 2">
            <a:extLst>
              <a:ext uri="{FF2B5EF4-FFF2-40B4-BE49-F238E27FC236}">
                <a16:creationId xmlns:a16="http://schemas.microsoft.com/office/drawing/2014/main" id="{15C10B3E-4139-4293-9B5F-9AC8C3FDB5AF}"/>
              </a:ext>
            </a:extLst>
          </p:cNvPr>
          <p:cNvSpPr>
            <a:spLocks noGrp="1"/>
          </p:cNvSpPr>
          <p:nvPr>
            <p:ph idx="1"/>
          </p:nvPr>
        </p:nvSpPr>
        <p:spPr>
          <a:xfrm>
            <a:off x="1371600" y="2285999"/>
            <a:ext cx="9601200" cy="4303987"/>
          </a:xfrm>
        </p:spPr>
        <p:txBody>
          <a:bodyPr>
            <a:normAutofit/>
          </a:bodyPr>
          <a:lstStyle/>
          <a:p>
            <a:pPr marL="0" indent="0" algn="ctr">
              <a:buNone/>
            </a:pPr>
            <a:endParaRPr kumimoji="1" lang="en-US" altLang="ja-JP" sz="3600" dirty="0"/>
          </a:p>
          <a:p>
            <a:pPr marL="0" indent="0">
              <a:buNone/>
            </a:pPr>
            <a:r>
              <a:rPr kumimoji="1" lang="ja-JP" altLang="en-US" sz="3600" dirty="0"/>
              <a:t>１．個人で考えてみる。　　　（</a:t>
            </a:r>
            <a:r>
              <a:rPr kumimoji="1" lang="en-US" altLang="ja-JP" sz="3600" dirty="0"/>
              <a:t>3</a:t>
            </a:r>
            <a:r>
              <a:rPr kumimoji="1" lang="ja-JP" altLang="en-US" sz="3600" dirty="0"/>
              <a:t>分）</a:t>
            </a:r>
            <a:endParaRPr kumimoji="1" lang="en-US" altLang="ja-JP" sz="3600" dirty="0"/>
          </a:p>
          <a:p>
            <a:pPr marL="0" indent="0">
              <a:buNone/>
            </a:pPr>
            <a:r>
              <a:rPr lang="ja-JP" altLang="en-US" sz="3600" dirty="0"/>
              <a:t>２．グループで考えてみる。　（</a:t>
            </a:r>
            <a:r>
              <a:rPr lang="en-US" altLang="ja-JP" sz="3600" dirty="0"/>
              <a:t>3</a:t>
            </a:r>
            <a:r>
              <a:rPr lang="ja-JP" altLang="en-US" sz="3600" dirty="0"/>
              <a:t>分）</a:t>
            </a:r>
            <a:endParaRPr lang="en-US" altLang="ja-JP" sz="3600" dirty="0"/>
          </a:p>
          <a:p>
            <a:pPr marL="0" indent="0">
              <a:buNone/>
            </a:pPr>
            <a:r>
              <a:rPr lang="ja-JP" altLang="en-US" sz="3600" dirty="0"/>
              <a:t>　　</a:t>
            </a:r>
            <a:r>
              <a:rPr lang="en-US" altLang="ja-JP" sz="3600" dirty="0"/>
              <a:t>※ </a:t>
            </a:r>
            <a:r>
              <a:rPr lang="ja-JP" altLang="en-US" sz="3600" dirty="0"/>
              <a:t>みんなの意見をまとめる。</a:t>
            </a:r>
            <a:endParaRPr lang="en-US" altLang="ja-JP" sz="3600" dirty="0"/>
          </a:p>
          <a:p>
            <a:pPr marL="0" indent="0">
              <a:buNone/>
            </a:pPr>
            <a:r>
              <a:rPr kumimoji="1" lang="ja-JP" altLang="en-US" sz="3600" dirty="0"/>
              <a:t>３．グループで発表　　　　　（</a:t>
            </a:r>
            <a:r>
              <a:rPr kumimoji="1" lang="en-US" altLang="ja-JP" sz="3600" dirty="0"/>
              <a:t>1</a:t>
            </a:r>
            <a:r>
              <a:rPr kumimoji="1" lang="ja-JP" altLang="en-US" sz="3600" dirty="0"/>
              <a:t>分）</a:t>
            </a:r>
          </a:p>
        </p:txBody>
      </p:sp>
    </p:spTree>
    <p:extLst>
      <p:ext uri="{BB962C8B-B14F-4D97-AF65-F5344CB8AC3E}">
        <p14:creationId xmlns:p14="http://schemas.microsoft.com/office/powerpoint/2010/main" val="41389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DEB-25FB-4156-8599-94D02F0F7B3D}"/>
              </a:ext>
            </a:extLst>
          </p:cNvPr>
          <p:cNvSpPr>
            <a:spLocks noGrp="1"/>
          </p:cNvSpPr>
          <p:nvPr>
            <p:ph type="title"/>
          </p:nvPr>
        </p:nvSpPr>
        <p:spPr/>
        <p:txBody>
          <a:bodyPr/>
          <a:lstStyle/>
          <a:p>
            <a:r>
              <a:rPr kumimoji="1" lang="ja-JP" altLang="en-US" dirty="0"/>
              <a:t>耳が聞こえない、</a:t>
            </a:r>
            <a:br>
              <a:rPr kumimoji="1" lang="en-US" altLang="ja-JP" dirty="0"/>
            </a:br>
            <a:r>
              <a:rPr kumimoji="1" lang="ja-JP" altLang="en-US" dirty="0"/>
              <a:t>聞こえにくいことでの危険は？</a:t>
            </a:r>
          </a:p>
        </p:txBody>
      </p:sp>
      <p:sp>
        <p:nvSpPr>
          <p:cNvPr id="3" name="コンテンツ プレースホルダー 2">
            <a:extLst>
              <a:ext uri="{FF2B5EF4-FFF2-40B4-BE49-F238E27FC236}">
                <a16:creationId xmlns:a16="http://schemas.microsoft.com/office/drawing/2014/main" id="{15C10B3E-4139-4293-9B5F-9AC8C3FDB5AF}"/>
              </a:ext>
            </a:extLst>
          </p:cNvPr>
          <p:cNvSpPr>
            <a:spLocks noGrp="1"/>
          </p:cNvSpPr>
          <p:nvPr>
            <p:ph idx="1"/>
          </p:nvPr>
        </p:nvSpPr>
        <p:spPr>
          <a:xfrm>
            <a:off x="1371600" y="2286000"/>
            <a:ext cx="9601200" cy="4430110"/>
          </a:xfrm>
        </p:spPr>
        <p:txBody>
          <a:bodyPr>
            <a:normAutofit/>
          </a:bodyPr>
          <a:lstStyle/>
          <a:p>
            <a:pPr marL="0" indent="0">
              <a:buNone/>
            </a:pPr>
            <a:r>
              <a:rPr kumimoji="1" lang="ja-JP" altLang="en-US" sz="3600" dirty="0"/>
              <a:t>・警報機</a:t>
            </a:r>
            <a:endParaRPr kumimoji="1" lang="en-US" altLang="ja-JP" sz="3600" dirty="0"/>
          </a:p>
          <a:p>
            <a:pPr marL="0" indent="0">
              <a:buNone/>
            </a:pPr>
            <a:r>
              <a:rPr lang="ja-JP" altLang="en-US" sz="3600" dirty="0"/>
              <a:t>・呼びかけ</a:t>
            </a:r>
            <a:endParaRPr lang="en-US" altLang="ja-JP" sz="3600" dirty="0"/>
          </a:p>
          <a:p>
            <a:pPr marL="0" indent="0">
              <a:buNone/>
            </a:pPr>
            <a:r>
              <a:rPr kumimoji="1" lang="ja-JP" altLang="en-US" sz="3600" dirty="0"/>
              <a:t>・情報が入ってこない</a:t>
            </a:r>
            <a:endParaRPr kumimoji="1" lang="en-US" altLang="ja-JP" sz="3600" dirty="0"/>
          </a:p>
          <a:p>
            <a:pPr marL="0" indent="0">
              <a:buNone/>
            </a:pPr>
            <a:r>
              <a:rPr kumimoji="1" lang="ja-JP" altLang="en-US" sz="3600" dirty="0"/>
              <a:t>・自転車の運転</a:t>
            </a:r>
            <a:endParaRPr kumimoji="1" lang="en-US" altLang="ja-JP" sz="3600" dirty="0"/>
          </a:p>
          <a:p>
            <a:pPr marL="0" indent="0">
              <a:buNone/>
            </a:pPr>
            <a:r>
              <a:rPr kumimoji="1" lang="ja-JP" altLang="en-US" sz="3600" dirty="0"/>
              <a:t>・</a:t>
            </a:r>
            <a:r>
              <a:rPr lang="ja-JP" altLang="en-US" sz="3600" dirty="0"/>
              <a:t>自動車</a:t>
            </a:r>
            <a:r>
              <a:rPr kumimoji="1" lang="ja-JP" altLang="en-US" sz="3600" dirty="0"/>
              <a:t>の運転</a:t>
            </a:r>
            <a:endParaRPr kumimoji="1" lang="en-US" altLang="ja-JP" sz="3600" dirty="0"/>
          </a:p>
          <a:p>
            <a:pPr marL="0" indent="0">
              <a:buNone/>
            </a:pPr>
            <a:r>
              <a:rPr lang="ja-JP" altLang="en-US" sz="3600" dirty="0"/>
              <a:t>・特に危険だと思っていない</a:t>
            </a:r>
            <a:endParaRPr kumimoji="1" lang="ja-JP" altLang="en-US" sz="3600" dirty="0"/>
          </a:p>
        </p:txBody>
      </p:sp>
      <p:sp>
        <p:nvSpPr>
          <p:cNvPr id="4" name="吹き出し: 四角形 3">
            <a:extLst>
              <a:ext uri="{FF2B5EF4-FFF2-40B4-BE49-F238E27FC236}">
                <a16:creationId xmlns:a16="http://schemas.microsoft.com/office/drawing/2014/main" id="{A1877E36-7561-4E8D-9EDE-6818221F0AAA}"/>
              </a:ext>
            </a:extLst>
          </p:cNvPr>
          <p:cNvSpPr/>
          <p:nvPr/>
        </p:nvSpPr>
        <p:spPr>
          <a:xfrm>
            <a:off x="8681545" y="4686301"/>
            <a:ext cx="2837793" cy="1765738"/>
          </a:xfrm>
          <a:prstGeom prst="wedgeRectCallout">
            <a:avLst>
              <a:gd name="adj1" fmla="val -79352"/>
              <a:gd name="adj2"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t>一番</a:t>
            </a:r>
            <a:endParaRPr kumimoji="1" lang="en-US" altLang="ja-JP" sz="4400" dirty="0"/>
          </a:p>
          <a:p>
            <a:pPr algn="ctr"/>
            <a:r>
              <a:rPr kumimoji="1" lang="ja-JP" altLang="en-US" sz="4400" b="1" dirty="0">
                <a:solidFill>
                  <a:srgbClr val="FF0000"/>
                </a:solidFill>
              </a:rPr>
              <a:t>危険</a:t>
            </a:r>
            <a:r>
              <a:rPr kumimoji="1" lang="ja-JP" altLang="en-US" sz="4400" dirty="0"/>
              <a:t>です</a:t>
            </a:r>
          </a:p>
        </p:txBody>
      </p:sp>
    </p:spTree>
    <p:extLst>
      <p:ext uri="{BB962C8B-B14F-4D97-AF65-F5344CB8AC3E}">
        <p14:creationId xmlns:p14="http://schemas.microsoft.com/office/powerpoint/2010/main" val="109077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8C51-2BD3-45B3-B663-FF07C76DCC88}"/>
              </a:ext>
            </a:extLst>
          </p:cNvPr>
          <p:cNvSpPr>
            <a:spLocks noGrp="1"/>
          </p:cNvSpPr>
          <p:nvPr>
            <p:ph type="title"/>
          </p:nvPr>
        </p:nvSpPr>
        <p:spPr>
          <a:xfrm>
            <a:off x="1023562" y="685800"/>
            <a:ext cx="10493524" cy="1485900"/>
          </a:xfrm>
        </p:spPr>
        <p:txBody>
          <a:bodyPr>
            <a:normAutofit/>
          </a:bodyPr>
          <a:lstStyle/>
          <a:p>
            <a:r>
              <a:rPr kumimoji="1" lang="ja-JP" altLang="en-US" sz="4400" dirty="0"/>
              <a:t>昔は、運転免許がもらえなかった！！</a:t>
            </a:r>
          </a:p>
        </p:txBody>
      </p:sp>
      <p:sp>
        <p:nvSpPr>
          <p:cNvPr id="10" name="Rectangle 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コンテンツ プレースホルダー 2">
            <a:extLst>
              <a:ext uri="{FF2B5EF4-FFF2-40B4-BE49-F238E27FC236}">
                <a16:creationId xmlns:a16="http://schemas.microsoft.com/office/drawing/2014/main" id="{ED74190B-17BA-48A4-92C9-EF0F3847C2F2}"/>
              </a:ext>
            </a:extLst>
          </p:cNvPr>
          <p:cNvSpPr>
            <a:spLocks noGrp="1"/>
          </p:cNvSpPr>
          <p:nvPr>
            <p:ph idx="1"/>
          </p:nvPr>
        </p:nvSpPr>
        <p:spPr>
          <a:xfrm>
            <a:off x="1023562" y="1643333"/>
            <a:ext cx="5072437" cy="689675"/>
          </a:xfrm>
        </p:spPr>
        <p:txBody>
          <a:bodyPr>
            <a:normAutofit/>
          </a:bodyPr>
          <a:lstStyle/>
          <a:p>
            <a:r>
              <a:rPr lang="en-US" altLang="ja-JP" sz="2800" b="1" dirty="0"/>
              <a:t>1967</a:t>
            </a:r>
            <a:r>
              <a:rPr lang="ja-JP" altLang="en-US" sz="2800" b="1" dirty="0"/>
              <a:t>年</a:t>
            </a:r>
            <a:r>
              <a:rPr lang="en-US" altLang="ja-JP" sz="2800" b="1" dirty="0"/>
              <a:t>(</a:t>
            </a:r>
            <a:r>
              <a:rPr lang="ja-JP" altLang="en-US" sz="2800" b="1" dirty="0"/>
              <a:t>昭和</a:t>
            </a:r>
            <a:r>
              <a:rPr lang="en-US" altLang="ja-JP" sz="2800" b="1" dirty="0"/>
              <a:t>42</a:t>
            </a:r>
            <a:r>
              <a:rPr lang="ja-JP" altLang="en-US" sz="2800" b="1" dirty="0"/>
              <a:t>年</a:t>
            </a:r>
            <a:r>
              <a:rPr lang="en-US" altLang="ja-JP" sz="2800" b="1" dirty="0"/>
              <a:t>)12</a:t>
            </a:r>
            <a:r>
              <a:rPr lang="ja-JP" altLang="en-US" sz="2800" b="1" dirty="0"/>
              <a:t>月</a:t>
            </a:r>
            <a:r>
              <a:rPr lang="en-US" altLang="ja-JP" sz="2800" b="1" dirty="0"/>
              <a:t>28</a:t>
            </a:r>
            <a:r>
              <a:rPr lang="ja-JP" altLang="en-US" sz="2800" b="1" dirty="0"/>
              <a:t>日</a:t>
            </a:r>
            <a:endParaRPr lang="en-US" altLang="ja-JP" sz="2800" b="1" dirty="0"/>
          </a:p>
          <a:p>
            <a:endParaRPr lang="ja-JP" altLang="en-US" sz="1800" dirty="0"/>
          </a:p>
          <a:p>
            <a:pPr marL="0" indent="0">
              <a:buNone/>
            </a:pPr>
            <a:endParaRPr lang="ja-JP" altLang="en-US" sz="1800" dirty="0"/>
          </a:p>
          <a:p>
            <a:endParaRPr lang="ja-JP" altLang="en-US" sz="1800" dirty="0"/>
          </a:p>
          <a:p>
            <a:endParaRPr kumimoji="1" lang="ja-JP" altLang="en-US" sz="1800" dirty="0"/>
          </a:p>
        </p:txBody>
      </p:sp>
      <p:pic>
        <p:nvPicPr>
          <p:cNvPr id="6" name="図 5">
            <a:extLst>
              <a:ext uri="{FF2B5EF4-FFF2-40B4-BE49-F238E27FC236}">
                <a16:creationId xmlns:a16="http://schemas.microsoft.com/office/drawing/2014/main" id="{238BF304-46BD-4A68-B70C-21DC0C94BEB2}"/>
              </a:ext>
            </a:extLst>
          </p:cNvPr>
          <p:cNvPicPr>
            <a:picLocks noChangeAspect="1"/>
          </p:cNvPicPr>
          <p:nvPr/>
        </p:nvPicPr>
        <p:blipFill>
          <a:blip r:embed="rId3"/>
          <a:stretch>
            <a:fillRect/>
          </a:stretch>
        </p:blipFill>
        <p:spPr>
          <a:xfrm>
            <a:off x="7752261" y="4116818"/>
            <a:ext cx="3542618" cy="2259403"/>
          </a:xfrm>
          <a:prstGeom prst="rect">
            <a:avLst/>
          </a:prstGeom>
        </p:spPr>
      </p:pic>
      <p:sp>
        <p:nvSpPr>
          <p:cNvPr id="7" name="十字形 6">
            <a:extLst>
              <a:ext uri="{FF2B5EF4-FFF2-40B4-BE49-F238E27FC236}">
                <a16:creationId xmlns:a16="http://schemas.microsoft.com/office/drawing/2014/main" id="{92998EE8-2D51-40CA-A6D7-487BCDC56054}"/>
              </a:ext>
            </a:extLst>
          </p:cNvPr>
          <p:cNvSpPr/>
          <p:nvPr/>
        </p:nvSpPr>
        <p:spPr>
          <a:xfrm rot="18911199">
            <a:off x="7948918" y="3797230"/>
            <a:ext cx="2935277" cy="2898578"/>
          </a:xfrm>
          <a:prstGeom prst="plus">
            <a:avLst>
              <a:gd name="adj" fmla="val 45122"/>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2" name="図 11" descr="おもちゃ が含まれている画像&#10;&#10;自動的に生成された説明">
            <a:extLst>
              <a:ext uri="{FF2B5EF4-FFF2-40B4-BE49-F238E27FC236}">
                <a16:creationId xmlns:a16="http://schemas.microsoft.com/office/drawing/2014/main" id="{4D26CC06-5AB8-4907-88C6-0A111D02144E}"/>
              </a:ext>
            </a:extLst>
          </p:cNvPr>
          <p:cNvPicPr>
            <a:picLocks noChangeAspect="1"/>
          </p:cNvPicPr>
          <p:nvPr/>
        </p:nvPicPr>
        <p:blipFill>
          <a:blip r:embed="rId4"/>
          <a:stretch>
            <a:fillRect/>
          </a:stretch>
        </p:blipFill>
        <p:spPr>
          <a:xfrm>
            <a:off x="3631483" y="2566221"/>
            <a:ext cx="2466975" cy="3810000"/>
          </a:xfrm>
          <a:prstGeom prst="rect">
            <a:avLst/>
          </a:prstGeom>
        </p:spPr>
      </p:pic>
      <p:pic>
        <p:nvPicPr>
          <p:cNvPr id="5" name="図 4">
            <a:extLst>
              <a:ext uri="{FF2B5EF4-FFF2-40B4-BE49-F238E27FC236}">
                <a16:creationId xmlns:a16="http://schemas.microsoft.com/office/drawing/2014/main" id="{2D21E654-19DC-4493-84CF-EA0A5C94C912}"/>
              </a:ext>
            </a:extLst>
          </p:cNvPr>
          <p:cNvPicPr>
            <a:picLocks noChangeAspect="1"/>
          </p:cNvPicPr>
          <p:nvPr/>
        </p:nvPicPr>
        <p:blipFill>
          <a:blip r:embed="rId5"/>
          <a:stretch>
            <a:fillRect/>
          </a:stretch>
        </p:blipFill>
        <p:spPr>
          <a:xfrm>
            <a:off x="1171448" y="3645977"/>
            <a:ext cx="3542618" cy="3542618"/>
          </a:xfrm>
          <a:prstGeom prst="rect">
            <a:avLst/>
          </a:prstGeom>
        </p:spPr>
      </p:pic>
      <p:sp>
        <p:nvSpPr>
          <p:cNvPr id="13" name="吹き出し: 円形 12">
            <a:extLst>
              <a:ext uri="{FF2B5EF4-FFF2-40B4-BE49-F238E27FC236}">
                <a16:creationId xmlns:a16="http://schemas.microsoft.com/office/drawing/2014/main" id="{281451C2-B5E5-4856-93D3-36E7828F6A3D}"/>
              </a:ext>
            </a:extLst>
          </p:cNvPr>
          <p:cNvSpPr/>
          <p:nvPr/>
        </p:nvSpPr>
        <p:spPr>
          <a:xfrm>
            <a:off x="6095999" y="2205499"/>
            <a:ext cx="4259328" cy="1567988"/>
          </a:xfrm>
          <a:prstGeom prst="wedgeEllipseCallout">
            <a:avLst>
              <a:gd name="adj1" fmla="val -48771"/>
              <a:gd name="adj2" fmla="val 49885"/>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dirty="0"/>
              <a:t>樋下光夫さん</a:t>
            </a:r>
            <a:endParaRPr kumimoji="1" lang="en-US" altLang="ja-JP" dirty="0"/>
          </a:p>
          <a:p>
            <a:r>
              <a:rPr kumimoji="1" lang="ja-JP" altLang="en-US" dirty="0"/>
              <a:t>仕事でどうしても必要！！</a:t>
            </a:r>
          </a:p>
        </p:txBody>
      </p:sp>
    </p:spTree>
    <p:extLst>
      <p:ext uri="{BB962C8B-B14F-4D97-AF65-F5344CB8AC3E}">
        <p14:creationId xmlns:p14="http://schemas.microsoft.com/office/powerpoint/2010/main" val="67312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8470-1746-47F5-98FE-8525064C2F49}"/>
              </a:ext>
            </a:extLst>
          </p:cNvPr>
          <p:cNvSpPr>
            <a:spLocks noGrp="1"/>
          </p:cNvSpPr>
          <p:nvPr>
            <p:ph type="title"/>
          </p:nvPr>
        </p:nvSpPr>
        <p:spPr>
          <a:xfrm>
            <a:off x="1371600" y="685800"/>
            <a:ext cx="9601200" cy="1019014"/>
          </a:xfrm>
        </p:spPr>
        <p:txBody>
          <a:bodyPr/>
          <a:lstStyle/>
          <a:p>
            <a:r>
              <a:rPr kumimoji="1" lang="ja-JP" altLang="en-US"/>
              <a:t>なぜ</a:t>
            </a:r>
            <a:r>
              <a:rPr lang="ja-JP" altLang="en-US"/>
              <a:t>取得でき</a:t>
            </a:r>
            <a:r>
              <a:rPr kumimoji="1" lang="ja-JP" altLang="en-US"/>
              <a:t>ない</a:t>
            </a:r>
            <a:r>
              <a:rPr kumimoji="1" lang="ja-JP" altLang="en-US" dirty="0"/>
              <a:t>のか？？</a:t>
            </a:r>
          </a:p>
        </p:txBody>
      </p:sp>
      <p:sp>
        <p:nvSpPr>
          <p:cNvPr id="3" name="コンテンツ プレースホルダー 2">
            <a:extLst>
              <a:ext uri="{FF2B5EF4-FFF2-40B4-BE49-F238E27FC236}">
                <a16:creationId xmlns:a16="http://schemas.microsoft.com/office/drawing/2014/main" id="{54FC5E0F-2C02-4688-AC2C-1166BD06EB5F}"/>
              </a:ext>
            </a:extLst>
          </p:cNvPr>
          <p:cNvSpPr>
            <a:spLocks noGrp="1"/>
          </p:cNvSpPr>
          <p:nvPr>
            <p:ph idx="1"/>
          </p:nvPr>
        </p:nvSpPr>
        <p:spPr>
          <a:xfrm>
            <a:off x="1371600" y="2805192"/>
            <a:ext cx="9601200" cy="3093203"/>
          </a:xfrm>
        </p:spPr>
        <p:txBody>
          <a:bodyPr>
            <a:normAutofit/>
          </a:bodyPr>
          <a:lstStyle/>
          <a:p>
            <a:pPr marL="0" indent="0" algn="ctr">
              <a:buNone/>
            </a:pPr>
            <a:r>
              <a:rPr kumimoji="1" lang="ja-JP" altLang="en-US" sz="3600" dirty="0"/>
              <a:t>グループで考えてみよう！</a:t>
            </a:r>
            <a:endParaRPr kumimoji="1" lang="en-US" altLang="ja-JP" sz="3600" dirty="0"/>
          </a:p>
          <a:p>
            <a:pPr marL="0" indent="0" algn="ctr">
              <a:buNone/>
            </a:pPr>
            <a:r>
              <a:rPr lang="ja-JP" altLang="en-US" sz="3600" dirty="0"/>
              <a:t>（</a:t>
            </a:r>
            <a:r>
              <a:rPr lang="en-US" altLang="ja-JP" sz="3600" dirty="0"/>
              <a:t>3</a:t>
            </a:r>
            <a:r>
              <a:rPr lang="ja-JP" altLang="en-US" sz="3600" dirty="0"/>
              <a:t>分）</a:t>
            </a:r>
            <a:endParaRPr lang="en-US" altLang="ja-JP" sz="3600" dirty="0"/>
          </a:p>
          <a:p>
            <a:pPr marL="0" indent="0" algn="ctr">
              <a:buNone/>
            </a:pPr>
            <a:endParaRPr kumimoji="1" lang="en-US" altLang="ja-JP" sz="3600" dirty="0"/>
          </a:p>
          <a:p>
            <a:pPr marL="0" indent="0" algn="ctr">
              <a:buNone/>
            </a:pPr>
            <a:r>
              <a:rPr lang="ja-JP" altLang="en-US" sz="3600" dirty="0"/>
              <a:t>＜意見の共有＞</a:t>
            </a:r>
            <a:endParaRPr kumimoji="1" lang="ja-JP" altLang="en-US" sz="3600" dirty="0"/>
          </a:p>
        </p:txBody>
      </p:sp>
    </p:spTree>
    <p:extLst>
      <p:ext uri="{BB962C8B-B14F-4D97-AF65-F5344CB8AC3E}">
        <p14:creationId xmlns:p14="http://schemas.microsoft.com/office/powerpoint/2010/main" val="130549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A98D-E53B-4265-9289-0233125BDD10}"/>
              </a:ext>
            </a:extLst>
          </p:cNvPr>
          <p:cNvSpPr>
            <a:spLocks noGrp="1"/>
          </p:cNvSpPr>
          <p:nvPr>
            <p:ph type="title"/>
          </p:nvPr>
        </p:nvSpPr>
        <p:spPr>
          <a:xfrm>
            <a:off x="1371600" y="685800"/>
            <a:ext cx="10194966" cy="1019014"/>
          </a:xfrm>
        </p:spPr>
        <p:txBody>
          <a:bodyPr>
            <a:normAutofit/>
          </a:bodyPr>
          <a:lstStyle/>
          <a:p>
            <a:r>
              <a:rPr kumimoji="1" lang="ja-JP" altLang="en-US" dirty="0"/>
              <a:t>なぜ、運転</a:t>
            </a:r>
            <a:r>
              <a:rPr kumimoji="1" lang="ja-JP" altLang="en-US"/>
              <a:t>免許が</a:t>
            </a:r>
            <a:r>
              <a:rPr lang="ja-JP" altLang="en-US"/>
              <a:t>取得でき</a:t>
            </a:r>
            <a:r>
              <a:rPr kumimoji="1" lang="ja-JP" altLang="en-US"/>
              <a:t>ない</a:t>
            </a:r>
            <a:r>
              <a:rPr kumimoji="1" lang="ja-JP" altLang="en-US" dirty="0"/>
              <a:t>のか？</a:t>
            </a:r>
          </a:p>
        </p:txBody>
      </p:sp>
      <p:sp>
        <p:nvSpPr>
          <p:cNvPr id="3" name="コンテンツ プレースホルダー 2">
            <a:extLst>
              <a:ext uri="{FF2B5EF4-FFF2-40B4-BE49-F238E27FC236}">
                <a16:creationId xmlns:a16="http://schemas.microsoft.com/office/drawing/2014/main" id="{DDA8E0D4-DA74-44B4-8B83-79293C250E25}"/>
              </a:ext>
            </a:extLst>
          </p:cNvPr>
          <p:cNvSpPr>
            <a:spLocks noGrp="1"/>
          </p:cNvSpPr>
          <p:nvPr>
            <p:ph idx="1"/>
          </p:nvPr>
        </p:nvSpPr>
        <p:spPr>
          <a:xfrm>
            <a:off x="1371600" y="1704814"/>
            <a:ext cx="9601200" cy="4162586"/>
          </a:xfrm>
        </p:spPr>
        <p:txBody>
          <a:bodyPr>
            <a:normAutofit/>
          </a:bodyPr>
          <a:lstStyle/>
          <a:p>
            <a:r>
              <a:rPr lang="ja-JP" altLang="en-US" sz="3200" b="1" dirty="0"/>
              <a:t>当時の道路交通法</a:t>
            </a:r>
            <a:r>
              <a:rPr lang="en-US" altLang="ja-JP" sz="3200" b="1" dirty="0"/>
              <a:t>88</a:t>
            </a:r>
            <a:r>
              <a:rPr lang="ja-JP" altLang="en-US" sz="3200" b="1" dirty="0"/>
              <a:t>条では免許を与えない例として次のように記されています。</a:t>
            </a:r>
            <a:endParaRPr lang="en-US" altLang="ja-JP" sz="3200" b="1" dirty="0"/>
          </a:p>
          <a:p>
            <a:endParaRPr lang="en-US" altLang="ja-JP" sz="3200" b="1" dirty="0"/>
          </a:p>
          <a:p>
            <a:r>
              <a:rPr lang="ja-JP" altLang="en-US" sz="3600" b="1" dirty="0">
                <a:solidFill>
                  <a:srgbClr val="FF0000"/>
                </a:solidFill>
              </a:rPr>
              <a:t>「耳がきこえない者又は口がきけない者」</a:t>
            </a:r>
            <a:endParaRPr lang="en-US" altLang="ja-JP" sz="3600" b="1" dirty="0">
              <a:solidFill>
                <a:srgbClr val="FF0000"/>
              </a:solidFill>
            </a:endParaRPr>
          </a:p>
          <a:p>
            <a:pPr marL="0" indent="0">
              <a:buNone/>
            </a:pPr>
            <a:endParaRPr lang="en-US" altLang="ja-JP" sz="3200" b="1" dirty="0"/>
          </a:p>
          <a:p>
            <a:pPr marL="0" indent="0">
              <a:buNone/>
            </a:pPr>
            <a:r>
              <a:rPr lang="ja-JP" altLang="en-US" sz="3200" b="1" dirty="0"/>
              <a:t>この法律に異議を申し立てたのが</a:t>
            </a:r>
            <a:endParaRPr lang="en-US" altLang="ja-JP" sz="3200" b="1" dirty="0"/>
          </a:p>
          <a:p>
            <a:pPr marL="0" indent="0">
              <a:buNone/>
            </a:pPr>
            <a:r>
              <a:rPr lang="ja-JP" altLang="en-US" sz="3200" b="1" dirty="0"/>
              <a:t>中途失聴者の樋下光夫</a:t>
            </a:r>
            <a:r>
              <a:rPr lang="en-US" altLang="ja-JP" sz="3200" b="1" dirty="0"/>
              <a:t>(</a:t>
            </a:r>
            <a:r>
              <a:rPr lang="ja-JP" altLang="en-US" sz="3200" b="1" dirty="0"/>
              <a:t>といしたみつお</a:t>
            </a:r>
            <a:r>
              <a:rPr lang="en-US" altLang="ja-JP" sz="3200" b="1" dirty="0"/>
              <a:t>)</a:t>
            </a:r>
            <a:r>
              <a:rPr lang="ja-JP" altLang="en-US" sz="3200" b="1" dirty="0"/>
              <a:t>さんです。</a:t>
            </a:r>
            <a:endParaRPr kumimoji="1" lang="ja-JP" altLang="en-US" sz="3200" dirty="0"/>
          </a:p>
        </p:txBody>
      </p:sp>
    </p:spTree>
    <p:extLst>
      <p:ext uri="{BB962C8B-B14F-4D97-AF65-F5344CB8AC3E}">
        <p14:creationId xmlns:p14="http://schemas.microsoft.com/office/powerpoint/2010/main" val="14069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コンテンツ プレースホルダー 2">
            <a:extLst>
              <a:ext uri="{FF2B5EF4-FFF2-40B4-BE49-F238E27FC236}">
                <a16:creationId xmlns:a16="http://schemas.microsoft.com/office/drawing/2014/main" id="{ED74190B-17BA-48A4-92C9-EF0F3847C2F2}"/>
              </a:ext>
            </a:extLst>
          </p:cNvPr>
          <p:cNvSpPr>
            <a:spLocks noGrp="1"/>
          </p:cNvSpPr>
          <p:nvPr>
            <p:ph idx="1"/>
          </p:nvPr>
        </p:nvSpPr>
        <p:spPr>
          <a:xfrm>
            <a:off x="1333528" y="2327334"/>
            <a:ext cx="5072437" cy="1341349"/>
          </a:xfrm>
        </p:spPr>
        <p:txBody>
          <a:bodyPr>
            <a:normAutofit/>
          </a:bodyPr>
          <a:lstStyle/>
          <a:p>
            <a:pPr marL="0" indent="0">
              <a:buNone/>
            </a:pPr>
            <a:endParaRPr lang="en-US" altLang="ja-JP" sz="2400" dirty="0"/>
          </a:p>
          <a:p>
            <a:r>
              <a:rPr lang="en-US" altLang="ja-JP" sz="2400" b="1" dirty="0"/>
              <a:t>1968</a:t>
            </a:r>
            <a:r>
              <a:rPr lang="ja-JP" altLang="en-US" sz="2400" b="1" dirty="0"/>
              <a:t>年</a:t>
            </a:r>
            <a:r>
              <a:rPr lang="en-US" altLang="ja-JP" sz="2400" b="1" dirty="0"/>
              <a:t>(</a:t>
            </a:r>
            <a:r>
              <a:rPr lang="ja-JP" altLang="en-US" sz="2400" b="1" dirty="0"/>
              <a:t>昭和</a:t>
            </a:r>
            <a:r>
              <a:rPr lang="en-US" altLang="ja-JP" sz="2400" b="1" dirty="0"/>
              <a:t>43</a:t>
            </a:r>
            <a:r>
              <a:rPr lang="ja-JP" altLang="en-US" sz="2400" b="1" dirty="0"/>
              <a:t>年</a:t>
            </a:r>
            <a:r>
              <a:rPr lang="en-US" altLang="ja-JP" sz="2400" b="1" dirty="0"/>
              <a:t>)3</a:t>
            </a:r>
            <a:r>
              <a:rPr lang="ja-JP" altLang="en-US" sz="2400" b="1" dirty="0"/>
              <a:t>月</a:t>
            </a:r>
            <a:r>
              <a:rPr lang="en-US" altLang="ja-JP" sz="2400" b="1" dirty="0"/>
              <a:t>10</a:t>
            </a:r>
            <a:r>
              <a:rPr lang="ja-JP" altLang="en-US" sz="2400" b="1" dirty="0"/>
              <a:t>日</a:t>
            </a:r>
            <a:endParaRPr lang="ja-JP" altLang="en-US" sz="2400" dirty="0"/>
          </a:p>
          <a:p>
            <a:endParaRPr lang="ja-JP" altLang="en-US" sz="2400" dirty="0"/>
          </a:p>
          <a:p>
            <a:endParaRPr kumimoji="1" lang="ja-JP" altLang="en-US" sz="2400" dirty="0"/>
          </a:p>
        </p:txBody>
      </p:sp>
      <p:sp>
        <p:nvSpPr>
          <p:cNvPr id="8" name="爆発: 14 pt 7">
            <a:extLst>
              <a:ext uri="{FF2B5EF4-FFF2-40B4-BE49-F238E27FC236}">
                <a16:creationId xmlns:a16="http://schemas.microsoft.com/office/drawing/2014/main" id="{C5A9C815-D495-4D28-A9E9-985F679A9F7F}"/>
              </a:ext>
            </a:extLst>
          </p:cNvPr>
          <p:cNvSpPr/>
          <p:nvPr/>
        </p:nvSpPr>
        <p:spPr>
          <a:xfrm>
            <a:off x="706695" y="0"/>
            <a:ext cx="6022733" cy="258544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FF0000"/>
                </a:solidFill>
              </a:rPr>
              <a:t>裁判！</a:t>
            </a:r>
          </a:p>
        </p:txBody>
      </p:sp>
      <p:pic>
        <p:nvPicPr>
          <p:cNvPr id="14" name="図 13" descr="おもちゃ, ケーキ, ランプ, 誕生日 が含まれている画像&#10;&#10;自動的に生成された説明">
            <a:extLst>
              <a:ext uri="{FF2B5EF4-FFF2-40B4-BE49-F238E27FC236}">
                <a16:creationId xmlns:a16="http://schemas.microsoft.com/office/drawing/2014/main" id="{DF07197D-6F3E-4846-B7AE-8680E76F3CDB}"/>
              </a:ext>
            </a:extLst>
          </p:cNvPr>
          <p:cNvPicPr>
            <a:picLocks noChangeAspect="1"/>
          </p:cNvPicPr>
          <p:nvPr/>
        </p:nvPicPr>
        <p:blipFill>
          <a:blip r:embed="rId3"/>
          <a:stretch>
            <a:fillRect/>
          </a:stretch>
        </p:blipFill>
        <p:spPr>
          <a:xfrm>
            <a:off x="6641469" y="545649"/>
            <a:ext cx="5307940" cy="5307940"/>
          </a:xfrm>
          <a:prstGeom prst="rect">
            <a:avLst/>
          </a:prstGeom>
        </p:spPr>
      </p:pic>
      <p:sp>
        <p:nvSpPr>
          <p:cNvPr id="15" name="吹き出し: 円形 14">
            <a:extLst>
              <a:ext uri="{FF2B5EF4-FFF2-40B4-BE49-F238E27FC236}">
                <a16:creationId xmlns:a16="http://schemas.microsoft.com/office/drawing/2014/main" id="{FBB83BED-9A8F-4DC7-B107-F348E375B111}"/>
              </a:ext>
            </a:extLst>
          </p:cNvPr>
          <p:cNvSpPr/>
          <p:nvPr/>
        </p:nvSpPr>
        <p:spPr>
          <a:xfrm>
            <a:off x="1020111" y="3429000"/>
            <a:ext cx="5307941" cy="1974273"/>
          </a:xfrm>
          <a:prstGeom prst="wedgeEllipseCallout">
            <a:avLst>
              <a:gd name="adj1" fmla="val 55881"/>
              <a:gd name="adj2" fmla="val -4041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a:t>ろうあ連盟も</a:t>
            </a:r>
            <a:endParaRPr kumimoji="1" lang="en-US" altLang="ja-JP" sz="3200" dirty="0"/>
          </a:p>
          <a:p>
            <a:pPr algn="ctr"/>
            <a:r>
              <a:rPr kumimoji="1" lang="ja-JP" altLang="en-US" sz="3200" dirty="0"/>
              <a:t>全面的に協力！！</a:t>
            </a:r>
          </a:p>
        </p:txBody>
      </p:sp>
      <p:sp>
        <p:nvSpPr>
          <p:cNvPr id="7" name="タイトル 1">
            <a:extLst>
              <a:ext uri="{FF2B5EF4-FFF2-40B4-BE49-F238E27FC236}">
                <a16:creationId xmlns:a16="http://schemas.microsoft.com/office/drawing/2014/main" id="{7153AFD3-2DBF-4238-8356-061F1C20DC38}"/>
              </a:ext>
            </a:extLst>
          </p:cNvPr>
          <p:cNvSpPr>
            <a:spLocks noGrp="1"/>
          </p:cNvSpPr>
          <p:nvPr>
            <p:ph type="title"/>
          </p:nvPr>
        </p:nvSpPr>
        <p:spPr>
          <a:xfrm>
            <a:off x="1840869" y="5880715"/>
            <a:ext cx="9601200" cy="732229"/>
          </a:xfrm>
        </p:spPr>
        <p:txBody>
          <a:bodyPr/>
          <a:lstStyle/>
          <a:p>
            <a:r>
              <a:rPr kumimoji="1" lang="ja-JP" altLang="en-US" dirty="0"/>
              <a:t>その裁判の影響が全国に・・・</a:t>
            </a:r>
          </a:p>
        </p:txBody>
      </p:sp>
    </p:spTree>
    <p:extLst>
      <p:ext uri="{BB962C8B-B14F-4D97-AF65-F5344CB8AC3E}">
        <p14:creationId xmlns:p14="http://schemas.microsoft.com/office/powerpoint/2010/main" val="108216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6DC68C-A582-4567-B128-F8DE82610034}"/>
              </a:ext>
            </a:extLst>
          </p:cNvPr>
          <p:cNvSpPr>
            <a:spLocks noGrp="1"/>
          </p:cNvSpPr>
          <p:nvPr>
            <p:ph type="title"/>
          </p:nvPr>
        </p:nvSpPr>
        <p:spPr>
          <a:xfrm>
            <a:off x="1371600" y="685800"/>
            <a:ext cx="9601200" cy="972519"/>
          </a:xfrm>
        </p:spPr>
        <p:txBody>
          <a:bodyPr/>
          <a:lstStyle/>
          <a:p>
            <a:r>
              <a:rPr kumimoji="1" lang="ja-JP" altLang="en-US" dirty="0"/>
              <a:t>裁判の結果は・・・・</a:t>
            </a:r>
          </a:p>
        </p:txBody>
      </p:sp>
      <p:pic>
        <p:nvPicPr>
          <p:cNvPr id="10" name="コンテンツ プレースホルダー 9" descr="記号 が含まれている画像&#10;&#10;自動的に生成された説明">
            <a:extLst>
              <a:ext uri="{FF2B5EF4-FFF2-40B4-BE49-F238E27FC236}">
                <a16:creationId xmlns:a16="http://schemas.microsoft.com/office/drawing/2014/main" id="{01E738B3-C1ED-4D58-8AD9-8CD72AE78DF6}"/>
              </a:ext>
            </a:extLst>
          </p:cNvPr>
          <p:cNvPicPr>
            <a:picLocks noGrp="1" noChangeAspect="1"/>
          </p:cNvPicPr>
          <p:nvPr>
            <p:ph idx="1"/>
          </p:nvPr>
        </p:nvPicPr>
        <p:blipFill>
          <a:blip r:embed="rId2"/>
          <a:stretch>
            <a:fillRect/>
          </a:stretch>
        </p:blipFill>
        <p:spPr>
          <a:xfrm>
            <a:off x="3462320" y="1487837"/>
            <a:ext cx="4922263" cy="5224861"/>
          </a:xfrm>
        </p:spPr>
      </p:pic>
    </p:spTree>
    <p:extLst>
      <p:ext uri="{BB962C8B-B14F-4D97-AF65-F5344CB8AC3E}">
        <p14:creationId xmlns:p14="http://schemas.microsoft.com/office/powerpoint/2010/main" val="317311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8" name="Rectangle 17">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6" name="テキスト ボックス 5">
            <a:extLst>
              <a:ext uri="{FF2B5EF4-FFF2-40B4-BE49-F238E27FC236}">
                <a16:creationId xmlns:a16="http://schemas.microsoft.com/office/drawing/2014/main" id="{4FC9AA42-3A88-4F9A-A8A8-5D28AECCD039}"/>
              </a:ext>
            </a:extLst>
          </p:cNvPr>
          <p:cNvSpPr txBox="1"/>
          <p:nvPr/>
        </p:nvSpPr>
        <p:spPr>
          <a:xfrm>
            <a:off x="1174120" y="1283127"/>
            <a:ext cx="9857955" cy="4647426"/>
          </a:xfrm>
          <a:prstGeom prst="rect">
            <a:avLst/>
          </a:prstGeom>
          <a:noFill/>
        </p:spPr>
        <p:txBody>
          <a:bodyPr wrap="square" rtlCol="0">
            <a:spAutoFit/>
          </a:bodyPr>
          <a:lstStyle/>
          <a:p>
            <a:r>
              <a:rPr kumimoji="1" lang="ja-JP" altLang="en-US" sz="3600" dirty="0"/>
              <a:t>それをきっかけに。。。</a:t>
            </a:r>
            <a:endParaRPr kumimoji="1" lang="en-US" altLang="ja-JP" sz="3600" dirty="0"/>
          </a:p>
          <a:p>
            <a:endParaRPr kumimoji="1" lang="en-US" altLang="ja-JP" sz="3600" dirty="0"/>
          </a:p>
          <a:p>
            <a:r>
              <a:rPr kumimoji="1" lang="en-US" altLang="ja-JP" sz="3600" b="1" dirty="0"/>
              <a:t>1973</a:t>
            </a:r>
            <a:r>
              <a:rPr kumimoji="1" lang="ja-JP" altLang="en-US" sz="3600" b="1" dirty="0"/>
              <a:t>（昭和</a:t>
            </a:r>
            <a:r>
              <a:rPr kumimoji="1" lang="en-US" altLang="ja-JP" sz="3600" b="1" dirty="0"/>
              <a:t>48</a:t>
            </a:r>
            <a:r>
              <a:rPr kumimoji="1" lang="ja-JP" altLang="en-US" sz="3600" b="1" dirty="0"/>
              <a:t>）年</a:t>
            </a:r>
            <a:endParaRPr kumimoji="1" lang="en-US" altLang="ja-JP" sz="3600" b="1" dirty="0"/>
          </a:p>
          <a:p>
            <a:endParaRPr kumimoji="1" lang="en-US" altLang="ja-JP" sz="3600" b="1" dirty="0"/>
          </a:p>
          <a:p>
            <a:r>
              <a:rPr kumimoji="1" lang="ja-JP" altLang="en-US" sz="4000" b="1" dirty="0">
                <a:solidFill>
                  <a:srgbClr val="FF0000"/>
                </a:solidFill>
              </a:rPr>
              <a:t>補聴器装着を条件とした警察庁通達をかちとりました。</a:t>
            </a:r>
            <a:endParaRPr kumimoji="1" lang="en-US" altLang="ja-JP" sz="4000" dirty="0">
              <a:solidFill>
                <a:srgbClr val="FF0000"/>
              </a:solidFill>
            </a:endParaRPr>
          </a:p>
          <a:p>
            <a:endParaRPr kumimoji="1" lang="en-US" altLang="ja-JP" sz="3600" dirty="0"/>
          </a:p>
          <a:p>
            <a:endParaRPr kumimoji="1" lang="ja-JP" altLang="en-US" sz="3600" dirty="0"/>
          </a:p>
        </p:txBody>
      </p:sp>
    </p:spTree>
    <p:extLst>
      <p:ext uri="{BB962C8B-B14F-4D97-AF65-F5344CB8AC3E}">
        <p14:creationId xmlns:p14="http://schemas.microsoft.com/office/powerpoint/2010/main" val="479376838"/>
      </p:ext>
    </p:extLst>
  </p:cSld>
  <p:clrMapOvr>
    <a:masterClrMapping/>
  </p:clrMapOvr>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671</Words>
  <Application>Microsoft Macintosh PowerPoint</Application>
  <PresentationFormat>ワイド画面</PresentationFormat>
  <Paragraphs>93</Paragraphs>
  <Slides>14</Slides>
  <Notes>5</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14</vt:i4>
      </vt:variant>
    </vt:vector>
  </HeadingPairs>
  <TitlesOfParts>
    <vt:vector size="17" baseType="lpstr">
      <vt:lpstr>游ゴシック</vt:lpstr>
      <vt:lpstr>Franklin Gothic Book</vt:lpstr>
      <vt:lpstr>トリミング</vt:lpstr>
      <vt:lpstr>耳が聞こえないと 危険?!</vt:lpstr>
      <vt:lpstr>耳が聞こえない、 聞こえにくいことでの危険は？</vt:lpstr>
      <vt:lpstr>耳が聞こえない、 聞こえにくいことでの危険は？</vt:lpstr>
      <vt:lpstr>昔は、運転免許がもらえなかった！！</vt:lpstr>
      <vt:lpstr>なぜ取得できないのか？？</vt:lpstr>
      <vt:lpstr>なぜ、運転免許が取得できないのか？</vt:lpstr>
      <vt:lpstr>その裁判の影響が全国に・・・</vt:lpstr>
      <vt:lpstr>裁判の結果は・・・・</vt:lpstr>
      <vt:lpstr>PowerPoint プレゼンテーション</vt:lpstr>
      <vt:lpstr>負けたけど。。。。</vt:lpstr>
      <vt:lpstr>条件付きで運転免許が取得できる！</vt:lpstr>
      <vt:lpstr>今は。。。</vt:lpstr>
      <vt:lpstr>運転免許取得の条件は？</vt:lpstr>
      <vt:lpstr>作成：平石量子（2019年） 編集：筑波技術大学ろう者学教育コンテンツ開発取組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耳が聞こえないと 危険?!</dc:title>
  <dc:creator>ryoko hiraishi</dc:creator>
  <cp:lastModifiedBy>洋子 小林</cp:lastModifiedBy>
  <cp:revision>16</cp:revision>
  <dcterms:created xsi:type="dcterms:W3CDTF">2019-10-15T23:26:01Z</dcterms:created>
  <dcterms:modified xsi:type="dcterms:W3CDTF">2020-08-26T06:47:06Z</dcterms:modified>
</cp:coreProperties>
</file>