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3"/>
  </p:notesMasterIdLst>
  <p:sldIdLst>
    <p:sldId id="256" r:id="rId2"/>
    <p:sldId id="273" r:id="rId3"/>
    <p:sldId id="274" r:id="rId4"/>
    <p:sldId id="276" r:id="rId5"/>
    <p:sldId id="259" r:id="rId6"/>
    <p:sldId id="277" r:id="rId7"/>
    <p:sldId id="271" r:id="rId8"/>
    <p:sldId id="272" r:id="rId9"/>
    <p:sldId id="278" r:id="rId10"/>
    <p:sldId id="279"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05" autoAdjust="0"/>
    <p:restoredTop sz="82126" autoAdjust="0"/>
  </p:normalViewPr>
  <p:slideViewPr>
    <p:cSldViewPr snapToGrid="0">
      <p:cViewPr varScale="1">
        <p:scale>
          <a:sx n="87" d="100"/>
          <a:sy n="87"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8E853-0649-41DD-9E8B-F229DC0D5C45}" type="datetimeFigureOut">
              <a:rPr kumimoji="1" lang="ja-JP" altLang="en-US" smtClean="0"/>
              <a:t>2020/8/26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2536C-33A2-4FF1-9D34-04C469C9549A}" type="slidenum">
              <a:rPr kumimoji="1" lang="ja-JP" altLang="en-US" smtClean="0"/>
              <a:t>‹#›</a:t>
            </a:fld>
            <a:endParaRPr kumimoji="1" lang="ja-JP" altLang="en-US"/>
          </a:p>
        </p:txBody>
      </p:sp>
    </p:spTree>
    <p:extLst>
      <p:ext uri="{BB962C8B-B14F-4D97-AF65-F5344CB8AC3E}">
        <p14:creationId xmlns:p14="http://schemas.microsoft.com/office/powerpoint/2010/main" val="2192505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102536C-33A2-4FF1-9D34-04C469C9549A}" type="slidenum">
              <a:rPr kumimoji="1" lang="ja-JP" altLang="en-US" smtClean="0"/>
              <a:t>9</a:t>
            </a:fld>
            <a:endParaRPr kumimoji="1" lang="ja-JP" altLang="en-US"/>
          </a:p>
        </p:txBody>
      </p:sp>
    </p:spTree>
    <p:extLst>
      <p:ext uri="{BB962C8B-B14F-4D97-AF65-F5344CB8AC3E}">
        <p14:creationId xmlns:p14="http://schemas.microsoft.com/office/powerpoint/2010/main" val="142184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867677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56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401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457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598710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8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359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86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963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10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586B75A-687E-405C-8A0B-8D00578BA2C3}" type="datetimeFigureOut">
              <a:rPr lang="en-US" smtClean="0"/>
              <a:pPr/>
              <a:t>8/26/20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045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586B75A-687E-405C-8A0B-8D00578BA2C3}" type="datetimeFigureOut">
              <a:rPr lang="en-US" smtClean="0"/>
              <a:pPr/>
              <a:t>8/26/20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38440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4B98E-141F-43F9-A428-194C90AC2CF4}"/>
              </a:ext>
            </a:extLst>
          </p:cNvPr>
          <p:cNvSpPr>
            <a:spLocks noGrp="1"/>
          </p:cNvSpPr>
          <p:nvPr>
            <p:ph type="ctrTitle"/>
          </p:nvPr>
        </p:nvSpPr>
        <p:spPr/>
        <p:txBody>
          <a:bodyPr/>
          <a:lstStyle/>
          <a:p>
            <a:r>
              <a:rPr lang="en-US" altLang="ja-JP" dirty="0"/>
              <a:t>ICT</a:t>
            </a:r>
            <a:r>
              <a:rPr lang="ja-JP" altLang="en-US" dirty="0"/>
              <a:t>を活用して</a:t>
            </a:r>
            <a:br>
              <a:rPr lang="en-US" altLang="ja-JP" dirty="0"/>
            </a:br>
            <a:r>
              <a:rPr lang="ja-JP" altLang="en-US" dirty="0"/>
              <a:t>誰とでも会話</a:t>
            </a:r>
            <a:endParaRPr kumimoji="1" lang="ja-JP" altLang="en-US" dirty="0"/>
          </a:p>
        </p:txBody>
      </p:sp>
      <p:sp>
        <p:nvSpPr>
          <p:cNvPr id="5" name="字幕 4">
            <a:extLst>
              <a:ext uri="{FF2B5EF4-FFF2-40B4-BE49-F238E27FC236}">
                <a16:creationId xmlns:a16="http://schemas.microsoft.com/office/drawing/2014/main" id="{E3D4C4BF-1D8D-4348-A0E4-B9924839F2B7}"/>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402227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4BE331-B03F-4351-8B75-0E3F2CB2E629}"/>
              </a:ext>
            </a:extLst>
          </p:cNvPr>
          <p:cNvSpPr>
            <a:spLocks noGrp="1"/>
          </p:cNvSpPr>
          <p:nvPr>
            <p:ph type="title"/>
          </p:nvPr>
        </p:nvSpPr>
        <p:spPr>
          <a:xfrm>
            <a:off x="1371600" y="685800"/>
            <a:ext cx="9601200" cy="905494"/>
          </a:xfrm>
        </p:spPr>
        <p:txBody>
          <a:bodyPr/>
          <a:lstStyle/>
          <a:p>
            <a:r>
              <a:rPr kumimoji="1" lang="ja-JP" altLang="en-US" dirty="0"/>
              <a:t>日本でも研究されている。</a:t>
            </a:r>
          </a:p>
        </p:txBody>
      </p:sp>
      <p:sp>
        <p:nvSpPr>
          <p:cNvPr id="3" name="コンテンツ プレースホルダー 2">
            <a:extLst>
              <a:ext uri="{FF2B5EF4-FFF2-40B4-BE49-F238E27FC236}">
                <a16:creationId xmlns:a16="http://schemas.microsoft.com/office/drawing/2014/main" id="{0698569D-65AC-462D-93CB-7B7FDEB99626}"/>
              </a:ext>
            </a:extLst>
          </p:cNvPr>
          <p:cNvSpPr>
            <a:spLocks noGrp="1"/>
          </p:cNvSpPr>
          <p:nvPr>
            <p:ph idx="1"/>
          </p:nvPr>
        </p:nvSpPr>
        <p:spPr>
          <a:xfrm>
            <a:off x="1371600" y="1591294"/>
            <a:ext cx="9601200" cy="4916384"/>
          </a:xfrm>
        </p:spPr>
        <p:txBody>
          <a:bodyPr/>
          <a:lstStyle/>
          <a:p>
            <a:r>
              <a:rPr lang="ja-JP" altLang="en-US" dirty="0"/>
              <a:t>このコミュニケーションの溝を人工知能（</a:t>
            </a:r>
            <a:r>
              <a:rPr lang="en-US" altLang="ja-JP" dirty="0"/>
              <a:t>AI</a:t>
            </a:r>
            <a:r>
              <a:rPr lang="ja-JP" altLang="en-US" dirty="0"/>
              <a:t>）を使って埋めようという試みが登場している。</a:t>
            </a:r>
            <a:endParaRPr lang="en-US" altLang="ja-JP" dirty="0"/>
          </a:p>
          <a:p>
            <a:pPr marL="0" indent="0">
              <a:buNone/>
            </a:pPr>
            <a:r>
              <a:rPr lang="ja-JP" altLang="en-US" dirty="0"/>
              <a:t>「</a:t>
            </a:r>
            <a:r>
              <a:rPr lang="en-US" altLang="ja-JP" dirty="0"/>
              <a:t>SAPPORO AI LAB</a:t>
            </a:r>
            <a:r>
              <a:rPr lang="ja-JP" altLang="en-US" dirty="0"/>
              <a:t>」</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en-US" altLang="ja-JP" dirty="0"/>
              <a:t>SAPPORO AI LAB | SAPPORO AI LAB</a:t>
            </a:r>
            <a:r>
              <a:rPr lang="ja-JP" altLang="en-US" dirty="0"/>
              <a:t>（札幌</a:t>
            </a:r>
            <a:r>
              <a:rPr lang="en-US" altLang="ja-JP" dirty="0"/>
              <a:t>AI</a:t>
            </a:r>
            <a:r>
              <a:rPr lang="ja-JP" altLang="en-US" dirty="0"/>
              <a:t>ラボ）</a:t>
            </a:r>
            <a:r>
              <a:rPr lang="en-US" altLang="ja-JP" dirty="0"/>
              <a:t>HP</a:t>
            </a:r>
            <a:r>
              <a:rPr lang="ja-JP" altLang="en-US" dirty="0"/>
              <a:t>より</a:t>
            </a:r>
            <a:endParaRPr lang="en-US" altLang="ja-JP" dirty="0"/>
          </a:p>
        </p:txBody>
      </p:sp>
      <p:pic>
        <p:nvPicPr>
          <p:cNvPr id="4" name="図 3">
            <a:extLst>
              <a:ext uri="{FF2B5EF4-FFF2-40B4-BE49-F238E27FC236}">
                <a16:creationId xmlns:a16="http://schemas.microsoft.com/office/drawing/2014/main" id="{35666447-36B6-471D-AC86-B58F891C804A}"/>
              </a:ext>
            </a:extLst>
          </p:cNvPr>
          <p:cNvPicPr>
            <a:picLocks noChangeAspect="1"/>
          </p:cNvPicPr>
          <p:nvPr/>
        </p:nvPicPr>
        <p:blipFill>
          <a:blip r:embed="rId2"/>
          <a:stretch>
            <a:fillRect/>
          </a:stretch>
        </p:blipFill>
        <p:spPr>
          <a:xfrm>
            <a:off x="932719" y="2826328"/>
            <a:ext cx="11123937" cy="2731324"/>
          </a:xfrm>
          <a:prstGeom prst="rect">
            <a:avLst/>
          </a:prstGeom>
        </p:spPr>
      </p:pic>
      <p:sp>
        <p:nvSpPr>
          <p:cNvPr id="5" name="吹き出し: 四角形 4">
            <a:extLst>
              <a:ext uri="{FF2B5EF4-FFF2-40B4-BE49-F238E27FC236}">
                <a16:creationId xmlns:a16="http://schemas.microsoft.com/office/drawing/2014/main" id="{339FAE18-5AF0-48C8-A661-A3408486B30A}"/>
              </a:ext>
            </a:extLst>
          </p:cNvPr>
          <p:cNvSpPr/>
          <p:nvPr/>
        </p:nvSpPr>
        <p:spPr>
          <a:xfrm>
            <a:off x="9595262" y="538464"/>
            <a:ext cx="2063738" cy="870626"/>
          </a:xfrm>
          <a:prstGeom prst="wedgeRectCallout">
            <a:avLst>
              <a:gd name="adj1" fmla="val -74887"/>
              <a:gd name="adj2" fmla="val 55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latin typeface="BIZ UDPゴシック" panose="020B0400000000000000" pitchFamily="50" charset="-128"/>
                <a:ea typeface="BIZ UDPゴシック" panose="020B0400000000000000" pitchFamily="50" charset="-128"/>
              </a:rPr>
              <a:t>北海道大学大学院</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943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a:spLocks noGrp="1"/>
          </p:cNvSpPr>
          <p:nvPr>
            <p:ph type="title"/>
          </p:nvPr>
        </p:nvSpPr>
        <p:spPr>
          <a:xfrm>
            <a:off x="1027959" y="2584211"/>
            <a:ext cx="10515600" cy="1325563"/>
          </a:xfrm>
        </p:spPr>
        <p:txBody>
          <a:bodyPr>
            <a:normAutofit/>
          </a:bodyPr>
          <a:lstStyle/>
          <a:p>
            <a:r>
              <a:rPr lang="ja-JP" altLang="en-US" sz="3200"/>
              <a:t>作成：平石量子</a:t>
            </a:r>
            <a:r>
              <a:rPr kumimoji="1" lang="ja-JP" altLang="en-US" sz="3200"/>
              <a:t>（</a:t>
            </a:r>
            <a:r>
              <a:rPr kumimoji="1" lang="en-US" altLang="ja-JP" sz="3200" dirty="0"/>
              <a:t>2019</a:t>
            </a:r>
            <a:r>
              <a:rPr kumimoji="1" lang="ja-JP" altLang="en-US" sz="3200"/>
              <a:t>年</a:t>
            </a:r>
            <a:r>
              <a:rPr kumimoji="1" lang="ja-JP" altLang="en-US" sz="3200" dirty="0"/>
              <a:t>）</a:t>
            </a:r>
            <a:endParaRPr kumimoji="1" lang="en-US" altLang="ja-JP" sz="3200" dirty="0"/>
          </a:p>
          <a:p>
            <a:r>
              <a:rPr lang="ja-JP" altLang="en-US" sz="3200" dirty="0"/>
              <a:t>編集</a:t>
            </a:r>
            <a:r>
              <a:rPr kumimoji="1" lang="ja-JP" altLang="en-US" sz="3200" dirty="0"/>
              <a:t>：筑波技術大学ろう者学教育コンテンツ開発取組</a:t>
            </a:r>
          </a:p>
        </p:txBody>
      </p:sp>
    </p:spTree>
    <p:extLst>
      <p:ext uri="{BB962C8B-B14F-4D97-AF65-F5344CB8AC3E}">
        <p14:creationId xmlns:p14="http://schemas.microsoft.com/office/powerpoint/2010/main" val="19243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lang="ja-JP" altLang="en-US" dirty="0"/>
              <a:t>様々なコミュニケーションツール</a:t>
            </a:r>
            <a:endParaRPr kumimoji="1" lang="ja-JP" altLang="en-US" dirty="0"/>
          </a:p>
        </p:txBody>
      </p:sp>
      <p:pic>
        <p:nvPicPr>
          <p:cNvPr id="9" name="図 8">
            <a:extLst>
              <a:ext uri="{FF2B5EF4-FFF2-40B4-BE49-F238E27FC236}">
                <a16:creationId xmlns:a16="http://schemas.microsoft.com/office/drawing/2014/main" id="{0A4258AF-0B68-49CF-B176-253E67934C10}"/>
              </a:ext>
            </a:extLst>
          </p:cNvPr>
          <p:cNvPicPr>
            <a:picLocks noChangeAspect="1"/>
          </p:cNvPicPr>
          <p:nvPr/>
        </p:nvPicPr>
        <p:blipFill>
          <a:blip r:embed="rId2"/>
          <a:stretch>
            <a:fillRect/>
          </a:stretch>
        </p:blipFill>
        <p:spPr>
          <a:xfrm>
            <a:off x="2045001" y="1888828"/>
            <a:ext cx="8775399" cy="4458469"/>
          </a:xfrm>
          <a:prstGeom prst="rect">
            <a:avLst/>
          </a:prstGeom>
        </p:spPr>
      </p:pic>
    </p:spTree>
    <p:extLst>
      <p:ext uri="{BB962C8B-B14F-4D97-AF65-F5344CB8AC3E}">
        <p14:creationId xmlns:p14="http://schemas.microsoft.com/office/powerpoint/2010/main" val="49434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lang="ja-JP" altLang="en-US" dirty="0"/>
              <a:t>様々なコミュニケーションツール</a:t>
            </a:r>
            <a:endParaRPr kumimoji="1" lang="ja-JP" altLang="en-US" dirty="0"/>
          </a:p>
        </p:txBody>
      </p:sp>
      <p:pic>
        <p:nvPicPr>
          <p:cNvPr id="7" name="図 6">
            <a:extLst>
              <a:ext uri="{FF2B5EF4-FFF2-40B4-BE49-F238E27FC236}">
                <a16:creationId xmlns:a16="http://schemas.microsoft.com/office/drawing/2014/main" id="{345FF965-7B48-4EB1-AFF9-A2EF5FDFFAD4}"/>
              </a:ext>
            </a:extLst>
          </p:cNvPr>
          <p:cNvPicPr>
            <a:picLocks noChangeAspect="1"/>
          </p:cNvPicPr>
          <p:nvPr/>
        </p:nvPicPr>
        <p:blipFill>
          <a:blip r:embed="rId2"/>
          <a:stretch>
            <a:fillRect/>
          </a:stretch>
        </p:blipFill>
        <p:spPr>
          <a:xfrm>
            <a:off x="2801566" y="1857244"/>
            <a:ext cx="6741268" cy="4651474"/>
          </a:xfrm>
          <a:prstGeom prst="rect">
            <a:avLst/>
          </a:prstGeom>
        </p:spPr>
      </p:pic>
    </p:spTree>
    <p:extLst>
      <p:ext uri="{BB962C8B-B14F-4D97-AF65-F5344CB8AC3E}">
        <p14:creationId xmlns:p14="http://schemas.microsoft.com/office/powerpoint/2010/main" val="268597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lang="ja-JP" altLang="en-US" dirty="0"/>
              <a:t>様々なコミュニケーションツール</a:t>
            </a:r>
            <a:endParaRPr kumimoji="1" lang="ja-JP" altLang="en-US" dirty="0"/>
          </a:p>
        </p:txBody>
      </p:sp>
      <p:pic>
        <p:nvPicPr>
          <p:cNvPr id="10" name="図 9">
            <a:extLst>
              <a:ext uri="{FF2B5EF4-FFF2-40B4-BE49-F238E27FC236}">
                <a16:creationId xmlns:a16="http://schemas.microsoft.com/office/drawing/2014/main" id="{D8576596-91D3-4D80-BBB1-0B8D97F1B3D3}"/>
              </a:ext>
            </a:extLst>
          </p:cNvPr>
          <p:cNvPicPr>
            <a:picLocks noChangeAspect="1"/>
          </p:cNvPicPr>
          <p:nvPr/>
        </p:nvPicPr>
        <p:blipFill>
          <a:blip r:embed="rId2"/>
          <a:stretch>
            <a:fillRect/>
          </a:stretch>
        </p:blipFill>
        <p:spPr>
          <a:xfrm>
            <a:off x="2296274" y="1409294"/>
            <a:ext cx="7599451" cy="5066301"/>
          </a:xfrm>
          <a:prstGeom prst="rect">
            <a:avLst/>
          </a:prstGeom>
        </p:spPr>
      </p:pic>
    </p:spTree>
    <p:extLst>
      <p:ext uri="{BB962C8B-B14F-4D97-AF65-F5344CB8AC3E}">
        <p14:creationId xmlns:p14="http://schemas.microsoft.com/office/powerpoint/2010/main" val="29194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7FDEB-25FB-4156-8599-94D02F0F7B3D}"/>
              </a:ext>
            </a:extLst>
          </p:cNvPr>
          <p:cNvSpPr>
            <a:spLocks noGrp="1"/>
          </p:cNvSpPr>
          <p:nvPr>
            <p:ph type="title"/>
          </p:nvPr>
        </p:nvSpPr>
        <p:spPr/>
        <p:txBody>
          <a:bodyPr/>
          <a:lstStyle/>
          <a:p>
            <a:r>
              <a:rPr lang="ja-JP" altLang="en-US" dirty="0"/>
              <a:t>様々なコミュニケーションツール</a:t>
            </a:r>
            <a:endParaRPr kumimoji="1" lang="ja-JP" altLang="en-US" dirty="0"/>
          </a:p>
        </p:txBody>
      </p:sp>
      <p:pic>
        <p:nvPicPr>
          <p:cNvPr id="6" name="図 5">
            <a:extLst>
              <a:ext uri="{FF2B5EF4-FFF2-40B4-BE49-F238E27FC236}">
                <a16:creationId xmlns:a16="http://schemas.microsoft.com/office/drawing/2014/main" id="{158F1719-1B04-459C-9BED-C3D15A148ACC}"/>
              </a:ext>
            </a:extLst>
          </p:cNvPr>
          <p:cNvPicPr>
            <a:picLocks noChangeAspect="1"/>
          </p:cNvPicPr>
          <p:nvPr/>
        </p:nvPicPr>
        <p:blipFill>
          <a:blip r:embed="rId2"/>
          <a:stretch>
            <a:fillRect/>
          </a:stretch>
        </p:blipFill>
        <p:spPr>
          <a:xfrm>
            <a:off x="2230875" y="1579419"/>
            <a:ext cx="8284175" cy="4592781"/>
          </a:xfrm>
          <a:prstGeom prst="rect">
            <a:avLst/>
          </a:prstGeom>
        </p:spPr>
      </p:pic>
      <p:sp>
        <p:nvSpPr>
          <p:cNvPr id="11" name="タイトル 1">
            <a:extLst>
              <a:ext uri="{FF2B5EF4-FFF2-40B4-BE49-F238E27FC236}">
                <a16:creationId xmlns:a16="http://schemas.microsoft.com/office/drawing/2014/main" id="{B347C5D8-5F94-4752-9F7A-0926E0014794}"/>
              </a:ext>
            </a:extLst>
          </p:cNvPr>
          <p:cNvSpPr txBox="1">
            <a:spLocks/>
          </p:cNvSpPr>
          <p:nvPr/>
        </p:nvSpPr>
        <p:spPr>
          <a:xfrm>
            <a:off x="1118681" y="6357026"/>
            <a:ext cx="9601200" cy="372082"/>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en-US" altLang="ja-JP" dirty="0"/>
              <a:t>UD</a:t>
            </a:r>
            <a:r>
              <a:rPr lang="ja-JP" altLang="en-US" dirty="0"/>
              <a:t>トーク</a:t>
            </a:r>
            <a:r>
              <a:rPr lang="en-US" altLang="ja-JP" dirty="0"/>
              <a:t>HP</a:t>
            </a:r>
            <a:r>
              <a:rPr lang="ja-JP" altLang="en-US" dirty="0"/>
              <a:t>より</a:t>
            </a:r>
          </a:p>
        </p:txBody>
      </p:sp>
    </p:spTree>
    <p:extLst>
      <p:ext uri="{BB962C8B-B14F-4D97-AF65-F5344CB8AC3E}">
        <p14:creationId xmlns:p14="http://schemas.microsoft.com/office/powerpoint/2010/main" val="413899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AD9BA-FDCF-42EE-97E1-AD27CE346C1B}"/>
              </a:ext>
            </a:extLst>
          </p:cNvPr>
          <p:cNvSpPr>
            <a:spLocks noGrp="1"/>
          </p:cNvSpPr>
          <p:nvPr>
            <p:ph type="title"/>
          </p:nvPr>
        </p:nvSpPr>
        <p:spPr>
          <a:xfrm>
            <a:off x="1089498" y="685800"/>
            <a:ext cx="10408596" cy="967902"/>
          </a:xfrm>
        </p:spPr>
        <p:txBody>
          <a:bodyPr/>
          <a:lstStyle/>
          <a:p>
            <a:r>
              <a:rPr kumimoji="1" lang="ja-JP" altLang="en-US" dirty="0"/>
              <a:t>コミュニケーションツールの活用方法</a:t>
            </a:r>
          </a:p>
        </p:txBody>
      </p:sp>
      <p:sp>
        <p:nvSpPr>
          <p:cNvPr id="3" name="コンテンツ プレースホルダー 2">
            <a:extLst>
              <a:ext uri="{FF2B5EF4-FFF2-40B4-BE49-F238E27FC236}">
                <a16:creationId xmlns:a16="http://schemas.microsoft.com/office/drawing/2014/main" id="{B6D9342C-22D2-48C2-9853-EF689E285BF6}"/>
              </a:ext>
            </a:extLst>
          </p:cNvPr>
          <p:cNvSpPr>
            <a:spLocks noGrp="1"/>
          </p:cNvSpPr>
          <p:nvPr>
            <p:ph idx="1"/>
          </p:nvPr>
        </p:nvSpPr>
        <p:spPr>
          <a:xfrm>
            <a:off x="1507787" y="1653702"/>
            <a:ext cx="9601200" cy="4518498"/>
          </a:xfrm>
        </p:spPr>
        <p:txBody>
          <a:bodyPr/>
          <a:lstStyle/>
          <a:p>
            <a:pPr marL="0" indent="0">
              <a:buNone/>
            </a:pPr>
            <a:r>
              <a:rPr kumimoji="1" lang="ja-JP" altLang="en-US" sz="2800" dirty="0"/>
              <a:t>それぞれの特徴は何か考える。</a:t>
            </a:r>
            <a:endParaRPr kumimoji="1" lang="en-US" altLang="ja-JP" sz="2800" dirty="0"/>
          </a:p>
          <a:p>
            <a:endParaRPr kumimoji="1" lang="en-US" altLang="ja-JP" dirty="0"/>
          </a:p>
          <a:p>
            <a:r>
              <a:rPr lang="ja-JP" altLang="en-US" sz="3600" dirty="0"/>
              <a:t>口話</a:t>
            </a:r>
            <a:endParaRPr lang="en-US" altLang="ja-JP" sz="3600" dirty="0"/>
          </a:p>
          <a:p>
            <a:r>
              <a:rPr lang="ja-JP" altLang="en-US" sz="3600" dirty="0"/>
              <a:t>手話</a:t>
            </a:r>
            <a:endParaRPr lang="en-US" altLang="ja-JP" sz="3600" dirty="0"/>
          </a:p>
          <a:p>
            <a:r>
              <a:rPr kumimoji="1" lang="ja-JP" altLang="en-US" sz="3600" dirty="0"/>
              <a:t>筆談</a:t>
            </a:r>
            <a:endParaRPr kumimoji="1" lang="en-US" altLang="ja-JP" sz="3600" dirty="0"/>
          </a:p>
          <a:p>
            <a:r>
              <a:rPr lang="en-US" altLang="ja-JP" sz="3600" dirty="0"/>
              <a:t>UD</a:t>
            </a:r>
            <a:r>
              <a:rPr lang="ja-JP" altLang="en-US" sz="3600" dirty="0"/>
              <a:t>トーク（アプリ）</a:t>
            </a:r>
            <a:endParaRPr kumimoji="1" lang="en-US" altLang="ja-JP" sz="3600" dirty="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97403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BAD9BA-FDCF-42EE-97E1-AD27CE346C1B}"/>
              </a:ext>
            </a:extLst>
          </p:cNvPr>
          <p:cNvSpPr>
            <a:spLocks noGrp="1"/>
          </p:cNvSpPr>
          <p:nvPr>
            <p:ph type="title"/>
          </p:nvPr>
        </p:nvSpPr>
        <p:spPr>
          <a:xfrm>
            <a:off x="1089498" y="685800"/>
            <a:ext cx="10408596" cy="967902"/>
          </a:xfrm>
        </p:spPr>
        <p:txBody>
          <a:bodyPr/>
          <a:lstStyle/>
          <a:p>
            <a:r>
              <a:rPr kumimoji="1" lang="ja-JP" altLang="en-US" dirty="0"/>
              <a:t>コミュニケーションツールの活用方法</a:t>
            </a:r>
          </a:p>
        </p:txBody>
      </p:sp>
      <p:sp>
        <p:nvSpPr>
          <p:cNvPr id="3" name="コンテンツ プレースホルダー 2">
            <a:extLst>
              <a:ext uri="{FF2B5EF4-FFF2-40B4-BE49-F238E27FC236}">
                <a16:creationId xmlns:a16="http://schemas.microsoft.com/office/drawing/2014/main" id="{B6D9342C-22D2-48C2-9853-EF689E285BF6}"/>
              </a:ext>
            </a:extLst>
          </p:cNvPr>
          <p:cNvSpPr>
            <a:spLocks noGrp="1"/>
          </p:cNvSpPr>
          <p:nvPr>
            <p:ph idx="1"/>
          </p:nvPr>
        </p:nvSpPr>
        <p:spPr>
          <a:xfrm>
            <a:off x="1507787" y="1653702"/>
            <a:ext cx="9601200" cy="4518498"/>
          </a:xfrm>
        </p:spPr>
        <p:txBody>
          <a:bodyPr/>
          <a:lstStyle/>
          <a:p>
            <a:pPr marL="0" indent="0">
              <a:buNone/>
            </a:pPr>
            <a:r>
              <a:rPr kumimoji="1" lang="ja-JP" altLang="en-US" sz="2800" dirty="0"/>
              <a:t>それぞれのメリット・デメリットを考える。</a:t>
            </a:r>
            <a:endParaRPr kumimoji="1" lang="en-US" altLang="ja-JP" sz="2800" dirty="0"/>
          </a:p>
          <a:p>
            <a:endParaRPr kumimoji="1" lang="en-US" altLang="ja-JP" dirty="0"/>
          </a:p>
          <a:p>
            <a:r>
              <a:rPr lang="ja-JP" altLang="en-US" sz="3600" dirty="0"/>
              <a:t>口話</a:t>
            </a:r>
            <a:endParaRPr lang="en-US" altLang="ja-JP" sz="3600" dirty="0"/>
          </a:p>
          <a:p>
            <a:r>
              <a:rPr lang="ja-JP" altLang="en-US" sz="3600" dirty="0"/>
              <a:t>手話</a:t>
            </a:r>
            <a:endParaRPr lang="en-US" altLang="ja-JP" sz="3600" dirty="0"/>
          </a:p>
          <a:p>
            <a:r>
              <a:rPr kumimoji="1" lang="ja-JP" altLang="en-US" sz="3600" dirty="0"/>
              <a:t>筆談</a:t>
            </a:r>
            <a:endParaRPr kumimoji="1" lang="en-US" altLang="ja-JP" sz="3600" dirty="0"/>
          </a:p>
          <a:p>
            <a:r>
              <a:rPr lang="en-US" altLang="ja-JP" sz="3600" dirty="0"/>
              <a:t>UD</a:t>
            </a:r>
            <a:r>
              <a:rPr lang="ja-JP" altLang="en-US" sz="3600" dirty="0"/>
              <a:t>トーク（アプリ）</a:t>
            </a:r>
            <a:endParaRPr kumimoji="1" lang="en-US" altLang="ja-JP" sz="3600" dirty="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13636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A126F-34BB-404E-B91A-9413818261EB}"/>
              </a:ext>
            </a:extLst>
          </p:cNvPr>
          <p:cNvSpPr>
            <a:spLocks noGrp="1"/>
          </p:cNvSpPr>
          <p:nvPr>
            <p:ph type="title"/>
          </p:nvPr>
        </p:nvSpPr>
        <p:spPr>
          <a:xfrm>
            <a:off x="1371600" y="685800"/>
            <a:ext cx="9601200" cy="870626"/>
          </a:xfrm>
        </p:spPr>
        <p:txBody>
          <a:bodyPr/>
          <a:lstStyle/>
          <a:p>
            <a:r>
              <a:rPr kumimoji="1" lang="ja-JP" altLang="en-US" dirty="0"/>
              <a:t>今後開発が期待されているツール</a:t>
            </a:r>
          </a:p>
        </p:txBody>
      </p:sp>
      <p:sp>
        <p:nvSpPr>
          <p:cNvPr id="3" name="コンテンツ プレースホルダー 2">
            <a:extLst>
              <a:ext uri="{FF2B5EF4-FFF2-40B4-BE49-F238E27FC236}">
                <a16:creationId xmlns:a16="http://schemas.microsoft.com/office/drawing/2014/main" id="{2DE5B6FD-B57F-432D-A8C2-F3E3FD860482}"/>
              </a:ext>
            </a:extLst>
          </p:cNvPr>
          <p:cNvSpPr>
            <a:spLocks noGrp="1"/>
          </p:cNvSpPr>
          <p:nvPr>
            <p:ph idx="1"/>
          </p:nvPr>
        </p:nvSpPr>
        <p:spPr>
          <a:xfrm>
            <a:off x="1371600" y="1556426"/>
            <a:ext cx="9601200" cy="4310974"/>
          </a:xfrm>
        </p:spPr>
        <p:txBody>
          <a:bodyPr>
            <a:normAutofit/>
          </a:bodyPr>
          <a:lstStyle/>
          <a:p>
            <a:r>
              <a:rPr lang="ja-JP" altLang="en-US" dirty="0"/>
              <a:t>誰でも手話で会話できる </a:t>
            </a:r>
            <a:r>
              <a:rPr lang="en-US" altLang="ja-JP" dirty="0"/>
              <a:t>AR</a:t>
            </a:r>
            <a:r>
              <a:rPr lang="ja-JP" altLang="en-US" dirty="0"/>
              <a:t>翻訳アプリを大学生らが開発</a:t>
            </a:r>
            <a:endParaRPr lang="en-US" altLang="ja-JP" dirty="0"/>
          </a:p>
          <a:p>
            <a:pPr marL="0" indent="0">
              <a:buNone/>
            </a:pPr>
            <a:r>
              <a:rPr lang="ja-JP" altLang="en-US" dirty="0"/>
              <a:t>　　</a:t>
            </a:r>
            <a:r>
              <a:rPr lang="en-US" altLang="ja-JP" dirty="0"/>
              <a:t>AR</a:t>
            </a:r>
            <a:r>
              <a:rPr lang="ja-JP" altLang="en-US" dirty="0"/>
              <a:t>を使ってスマホが手話通訳</a:t>
            </a:r>
            <a:endParaRPr lang="en-US" altLang="ja-JP" dirty="0"/>
          </a:p>
          <a:p>
            <a:pPr marL="0" indent="0">
              <a:buNone/>
            </a:pPr>
            <a:endParaRPr lang="en-US" altLang="ja-JP" dirty="0"/>
          </a:p>
          <a:p>
            <a:pPr marL="0" indent="0">
              <a:buNone/>
            </a:pP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
        <p:nvSpPr>
          <p:cNvPr id="4" name="吹き出し: 四角形 3">
            <a:extLst>
              <a:ext uri="{FF2B5EF4-FFF2-40B4-BE49-F238E27FC236}">
                <a16:creationId xmlns:a16="http://schemas.microsoft.com/office/drawing/2014/main" id="{E1DFCBBF-CB2A-4434-B409-248BB56AB923}"/>
              </a:ext>
            </a:extLst>
          </p:cNvPr>
          <p:cNvSpPr/>
          <p:nvPr/>
        </p:nvSpPr>
        <p:spPr>
          <a:xfrm>
            <a:off x="9883301" y="1160024"/>
            <a:ext cx="1439694" cy="870626"/>
          </a:xfrm>
          <a:prstGeom prst="wedgeRectCallout">
            <a:avLst>
              <a:gd name="adj1" fmla="val -74887"/>
              <a:gd name="adj2" fmla="val 55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NY</a:t>
            </a:r>
            <a:r>
              <a:rPr kumimoji="1" lang="ja-JP" altLang="en-US" dirty="0"/>
              <a:t>の大学生</a:t>
            </a:r>
          </a:p>
        </p:txBody>
      </p:sp>
      <p:pic>
        <p:nvPicPr>
          <p:cNvPr id="7" name="図 6" descr="人, 屋内, 男, 電子機器 が含まれている画像&#10;&#10;自動的に生成された説明">
            <a:extLst>
              <a:ext uri="{FF2B5EF4-FFF2-40B4-BE49-F238E27FC236}">
                <a16:creationId xmlns:a16="http://schemas.microsoft.com/office/drawing/2014/main" id="{C5EA2FA3-1C0B-4D94-B579-0581E5821716}"/>
              </a:ext>
            </a:extLst>
          </p:cNvPr>
          <p:cNvPicPr>
            <a:picLocks noChangeAspect="1"/>
          </p:cNvPicPr>
          <p:nvPr/>
        </p:nvPicPr>
        <p:blipFill>
          <a:blip r:embed="rId2"/>
          <a:stretch>
            <a:fillRect/>
          </a:stretch>
        </p:blipFill>
        <p:spPr>
          <a:xfrm>
            <a:off x="2574789" y="2437970"/>
            <a:ext cx="8028359" cy="4300056"/>
          </a:xfrm>
          <a:prstGeom prst="rect">
            <a:avLst/>
          </a:prstGeom>
        </p:spPr>
      </p:pic>
    </p:spTree>
    <p:extLst>
      <p:ext uri="{BB962C8B-B14F-4D97-AF65-F5344CB8AC3E}">
        <p14:creationId xmlns:p14="http://schemas.microsoft.com/office/powerpoint/2010/main" val="389852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E5B6FD-B57F-432D-A8C2-F3E3FD860482}"/>
              </a:ext>
            </a:extLst>
          </p:cNvPr>
          <p:cNvSpPr>
            <a:spLocks noGrp="1"/>
          </p:cNvSpPr>
          <p:nvPr>
            <p:ph idx="1"/>
          </p:nvPr>
        </p:nvSpPr>
        <p:spPr>
          <a:xfrm>
            <a:off x="1295400" y="429738"/>
            <a:ext cx="9601200" cy="6428261"/>
          </a:xfrm>
        </p:spPr>
        <p:txBody>
          <a:bodyPr>
            <a:normAutofit fontScale="92500" lnSpcReduction="10000"/>
          </a:bodyPr>
          <a:lstStyle/>
          <a:p>
            <a:r>
              <a:rPr lang="ja-JP" altLang="en-US" dirty="0"/>
              <a:t>「</a:t>
            </a:r>
            <a:r>
              <a:rPr lang="en-US" altLang="ja-JP" dirty="0" err="1"/>
              <a:t>SignAll</a:t>
            </a:r>
            <a:r>
              <a:rPr lang="ja-JP" altLang="en-US" dirty="0"/>
              <a:t>」は、機械学習とコンピュータビジョン技術を用いて画像から手話をリアルタイムに翻訳するシステムを開発している。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marL="0" indent="0">
              <a:buNone/>
            </a:pPr>
            <a:r>
              <a:rPr lang="en-US" altLang="ja-JP" dirty="0"/>
              <a:t>KDDI</a:t>
            </a:r>
            <a:r>
              <a:rPr lang="ja-JP" altLang="en-US" dirty="0"/>
              <a:t>　</a:t>
            </a:r>
            <a:r>
              <a:rPr lang="en-US" altLang="ja-JP" dirty="0"/>
              <a:t>TIME&amp;SPACE</a:t>
            </a:r>
            <a:r>
              <a:rPr lang="ja-JP" altLang="en-US" dirty="0"/>
              <a:t>マガジンより</a:t>
            </a:r>
            <a:endParaRPr lang="en-US" altLang="ja-JP" dirty="0"/>
          </a:p>
          <a:p>
            <a:endParaRPr lang="en-US" altLang="ja-JP" dirty="0"/>
          </a:p>
        </p:txBody>
      </p:sp>
      <p:pic>
        <p:nvPicPr>
          <p:cNvPr id="5" name="図 4">
            <a:extLst>
              <a:ext uri="{FF2B5EF4-FFF2-40B4-BE49-F238E27FC236}">
                <a16:creationId xmlns:a16="http://schemas.microsoft.com/office/drawing/2014/main" id="{AA6A0106-D427-4E6D-8D1C-82FF78882CB9}"/>
              </a:ext>
            </a:extLst>
          </p:cNvPr>
          <p:cNvPicPr>
            <a:picLocks noChangeAspect="1"/>
          </p:cNvPicPr>
          <p:nvPr/>
        </p:nvPicPr>
        <p:blipFill>
          <a:blip r:embed="rId3"/>
          <a:stretch>
            <a:fillRect/>
          </a:stretch>
        </p:blipFill>
        <p:spPr>
          <a:xfrm>
            <a:off x="953042" y="2116051"/>
            <a:ext cx="4572000" cy="4000500"/>
          </a:xfrm>
          <a:prstGeom prst="rect">
            <a:avLst/>
          </a:prstGeom>
        </p:spPr>
      </p:pic>
      <p:pic>
        <p:nvPicPr>
          <p:cNvPr id="6" name="図 5">
            <a:extLst>
              <a:ext uri="{FF2B5EF4-FFF2-40B4-BE49-F238E27FC236}">
                <a16:creationId xmlns:a16="http://schemas.microsoft.com/office/drawing/2014/main" id="{7613D83F-A56F-4165-8A4A-FE9BB3E0F25B}"/>
              </a:ext>
            </a:extLst>
          </p:cNvPr>
          <p:cNvPicPr>
            <a:picLocks noChangeAspect="1"/>
          </p:cNvPicPr>
          <p:nvPr/>
        </p:nvPicPr>
        <p:blipFill>
          <a:blip r:embed="rId4"/>
          <a:stretch>
            <a:fillRect/>
          </a:stretch>
        </p:blipFill>
        <p:spPr>
          <a:xfrm>
            <a:off x="5525042" y="1336345"/>
            <a:ext cx="6451765" cy="4838824"/>
          </a:xfrm>
          <a:prstGeom prst="rect">
            <a:avLst/>
          </a:prstGeom>
        </p:spPr>
      </p:pic>
      <p:sp>
        <p:nvSpPr>
          <p:cNvPr id="4" name="吹き出し: 四角形 3">
            <a:extLst>
              <a:ext uri="{FF2B5EF4-FFF2-40B4-BE49-F238E27FC236}">
                <a16:creationId xmlns:a16="http://schemas.microsoft.com/office/drawing/2014/main" id="{E1DFCBBF-CB2A-4434-B409-248BB56AB923}"/>
              </a:ext>
            </a:extLst>
          </p:cNvPr>
          <p:cNvSpPr/>
          <p:nvPr/>
        </p:nvSpPr>
        <p:spPr>
          <a:xfrm>
            <a:off x="1295400" y="1043544"/>
            <a:ext cx="1439694" cy="870626"/>
          </a:xfrm>
          <a:prstGeom prst="wedgeRectCallout">
            <a:avLst>
              <a:gd name="adj1" fmla="val 74411"/>
              <a:gd name="adj2" fmla="val -39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ハンガリー</a:t>
            </a:r>
          </a:p>
        </p:txBody>
      </p:sp>
    </p:spTree>
    <p:extLst>
      <p:ext uri="{BB962C8B-B14F-4D97-AF65-F5344CB8AC3E}">
        <p14:creationId xmlns:p14="http://schemas.microsoft.com/office/powerpoint/2010/main" val="758224452"/>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200</Words>
  <Application>Microsoft Macintosh PowerPoint</Application>
  <PresentationFormat>ワイド画面</PresentationFormat>
  <Paragraphs>61</Paragraphs>
  <Slides>11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BIZ UDPゴシック</vt:lpstr>
      <vt:lpstr>游ゴシック</vt:lpstr>
      <vt:lpstr>Franklin Gothic Book</vt:lpstr>
      <vt:lpstr>トリミング</vt:lpstr>
      <vt:lpstr>ICTを活用して 誰とでも会話</vt:lpstr>
      <vt:lpstr>様々なコミュニケーションツール</vt:lpstr>
      <vt:lpstr>様々なコミュニケーションツール</vt:lpstr>
      <vt:lpstr>様々なコミュニケーションツール</vt:lpstr>
      <vt:lpstr>様々なコミュニケーションツール</vt:lpstr>
      <vt:lpstr>コミュニケーションツールの活用方法</vt:lpstr>
      <vt:lpstr>コミュニケーションツールの活用方法</vt:lpstr>
      <vt:lpstr>今後開発が期待されているツール</vt:lpstr>
      <vt:lpstr>PowerPoint プレゼンテーション</vt:lpstr>
      <vt:lpstr>日本でも研究されている。</vt:lpstr>
      <vt:lpstr>作成：平石量子（2019年） 編集：筑波技術大学ろう者学教育コンテンツ開発取組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耳が聞こえないと 危険?!</dc:title>
  <dc:creator>ryoko hiraishi</dc:creator>
  <cp:lastModifiedBy>洋子 小林</cp:lastModifiedBy>
  <cp:revision>28</cp:revision>
  <dcterms:created xsi:type="dcterms:W3CDTF">2019-10-15T23:26:01Z</dcterms:created>
  <dcterms:modified xsi:type="dcterms:W3CDTF">2020-08-26T06:45:49Z</dcterms:modified>
</cp:coreProperties>
</file>