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55" d="100"/>
          <a:sy n="55" d="100"/>
        </p:scale>
        <p:origin x="6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1pPr>
    <a:lvl2pPr indent="228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2pPr>
    <a:lvl3pPr indent="457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3pPr>
    <a:lvl4pPr indent="685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4pPr>
    <a:lvl5pPr indent="9144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タイトル&amp;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線"/>
          <p:cNvSpPr/>
          <p:nvPr/>
        </p:nvSpPr>
        <p:spPr>
          <a:xfrm>
            <a:off x="1066800" y="6680200"/>
            <a:ext cx="22252676" cy="182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</p:txBody>
      </p:sp>
      <p:sp>
        <p:nvSpPr>
          <p:cNvPr id="13" name="タイトルテキスト"/>
          <p:cNvSpPr txBox="1">
            <a:spLocks noGrp="1"/>
          </p:cNvSpPr>
          <p:nvPr>
            <p:ph type="title"/>
          </p:nvPr>
        </p:nvSpPr>
        <p:spPr>
          <a:xfrm>
            <a:off x="1066800" y="1854200"/>
            <a:ext cx="22237700" cy="44704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4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066800" y="7048500"/>
            <a:ext cx="22237700" cy="1435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647700">
              <a:spcBef>
                <a:spcPts val="0"/>
              </a:spcBef>
              <a:buSzTx/>
              <a:buFontTx/>
              <a:buNone/>
              <a:defRPr sz="36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2" name="“ここに引用を入力してください。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61864"/>
            <a:ext cx="19621500" cy="94457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647700">
              <a:spcBef>
                <a:spcPts val="3400"/>
              </a:spcBef>
              <a:buSzTx/>
              <a:buFontTx/>
              <a:buNone/>
              <a:defRPr sz="5600"/>
            </a:lvl1pPr>
          </a:lstStyle>
          <a:p>
            <a:r>
              <a:t>“ここに引用を入力してください。”</a:t>
            </a:r>
          </a:p>
        </p:txBody>
      </p:sp>
      <p:sp>
        <p:nvSpPr>
          <p:cNvPr id="10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イタリアの古い街の航空写真"/>
          <p:cNvSpPr>
            <a:spLocks noGrp="1"/>
          </p:cNvSpPr>
          <p:nvPr>
            <p:ph type="pic" idx="21"/>
          </p:nvPr>
        </p:nvSpPr>
        <p:spPr>
          <a:xfrm>
            <a:off x="-12700" y="-25400"/>
            <a:ext cx="24384000" cy="177743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線"/>
          <p:cNvSpPr/>
          <p:nvPr/>
        </p:nvSpPr>
        <p:spPr>
          <a:xfrm>
            <a:off x="14147800" y="11214100"/>
            <a:ext cx="0" cy="200043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</p:txBody>
      </p:sp>
      <p:sp>
        <p:nvSpPr>
          <p:cNvPr id="23" name="青空の下のコロッセオを見上げた部分図"/>
          <p:cNvSpPr>
            <a:spLocks noGrp="1"/>
          </p:cNvSpPr>
          <p:nvPr>
            <p:ph type="pic" idx="21"/>
          </p:nvPr>
        </p:nvSpPr>
        <p:spPr>
          <a:xfrm>
            <a:off x="-88900" y="-38100"/>
            <a:ext cx="35966400" cy="21882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タイトルテキスト"/>
          <p:cNvSpPr txBox="1">
            <a:spLocks noGrp="1"/>
          </p:cNvSpPr>
          <p:nvPr>
            <p:ph type="title"/>
          </p:nvPr>
        </p:nvSpPr>
        <p:spPr>
          <a:xfrm>
            <a:off x="2641600" y="10947400"/>
            <a:ext cx="10858500" cy="23876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r>
              <a:t>タイトルテキスト</a:t>
            </a:r>
          </a:p>
        </p:txBody>
      </p:sp>
      <p:sp>
        <p:nvSpPr>
          <p:cNvPr id="25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4719300" y="11938000"/>
            <a:ext cx="9283700" cy="711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タイトルテキスト"/>
          <p:cNvSpPr txBox="1">
            <a:spLocks noGrp="1"/>
          </p:cNvSpPr>
          <p:nvPr>
            <p:ph type="title"/>
          </p:nvPr>
        </p:nvSpPr>
        <p:spPr>
          <a:xfrm>
            <a:off x="1066800" y="4622800"/>
            <a:ext cx="22237700" cy="4470400"/>
          </a:xfrm>
          <a:prstGeom prst="rect">
            <a:avLst/>
          </a:prstGeom>
        </p:spPr>
        <p:txBody>
          <a:bodyPr anchor="ctr"/>
          <a:lstStyle/>
          <a:p>
            <a:r>
              <a:t>タイトルテキスト</a:t>
            </a:r>
          </a:p>
        </p:txBody>
      </p:sp>
      <p:sp>
        <p:nvSpPr>
          <p:cNvPr id="3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線"/>
          <p:cNvSpPr/>
          <p:nvPr/>
        </p:nvSpPr>
        <p:spPr>
          <a:xfrm>
            <a:off x="1066800" y="6845300"/>
            <a:ext cx="10002141" cy="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</p:txBody>
      </p:sp>
      <p:sp>
        <p:nvSpPr>
          <p:cNvPr id="42" name="青空の下のコロッセオを見上げた部分図"/>
          <p:cNvSpPr>
            <a:spLocks noGrp="1"/>
          </p:cNvSpPr>
          <p:nvPr>
            <p:ph type="pic" idx="21"/>
          </p:nvPr>
        </p:nvSpPr>
        <p:spPr>
          <a:xfrm>
            <a:off x="9867900" y="-12700"/>
            <a:ext cx="20929600" cy="13982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タイトルテキスト"/>
          <p:cNvSpPr txBox="1">
            <a:spLocks noGrp="1"/>
          </p:cNvSpPr>
          <p:nvPr>
            <p:ph type="title"/>
          </p:nvPr>
        </p:nvSpPr>
        <p:spPr>
          <a:xfrm>
            <a:off x="1066800" y="2019300"/>
            <a:ext cx="10007600" cy="44704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4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066800" y="7213600"/>
            <a:ext cx="10007600" cy="4470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906322" y="13030200"/>
            <a:ext cx="414682" cy="330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61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線"/>
          <p:cNvSpPr/>
          <p:nvPr/>
        </p:nvSpPr>
        <p:spPr>
          <a:xfrm>
            <a:off x="1066800" y="2768600"/>
            <a:ext cx="9512612" cy="186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</p:txBody>
      </p:sp>
      <p:sp>
        <p:nvSpPr>
          <p:cNvPr id="70" name="ベニスを背景に1列に並んでいる青いゴンドラ"/>
          <p:cNvSpPr>
            <a:spLocks noGrp="1"/>
          </p:cNvSpPr>
          <p:nvPr>
            <p:ph type="pic" idx="21"/>
          </p:nvPr>
        </p:nvSpPr>
        <p:spPr>
          <a:xfrm>
            <a:off x="12052300" y="-1016000"/>
            <a:ext cx="12788900" cy="1903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" name="タイトルテキスト"/>
          <p:cNvSpPr txBox="1">
            <a:spLocks noGrp="1"/>
          </p:cNvSpPr>
          <p:nvPr>
            <p:ph type="title"/>
          </p:nvPr>
        </p:nvSpPr>
        <p:spPr>
          <a:xfrm>
            <a:off x="1066800" y="469900"/>
            <a:ext cx="9525000" cy="19685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72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1066800" y="3124200"/>
            <a:ext cx="9525000" cy="93726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4200"/>
              </a:spcBef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  <a:lvl2pPr marL="914400" indent="-457200">
              <a:spcBef>
                <a:spcPts val="4200"/>
              </a:spcBef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2pPr>
            <a:lvl3pPr marL="1371600" indent="-457200">
              <a:spcBef>
                <a:spcPts val="4200"/>
              </a:spcBef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3pPr>
            <a:lvl4pPr marL="1828800" indent="-457200">
              <a:spcBef>
                <a:spcPts val="4200"/>
              </a:spcBef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4pPr>
            <a:lvl5pPr marL="2286000" indent="-457200">
              <a:spcBef>
                <a:spcPts val="4200"/>
              </a:spcBef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3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957643" y="13030200"/>
            <a:ext cx="414681" cy="330201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本文レベル1…"/>
          <p:cNvSpPr txBox="1">
            <a:spLocks noGrp="1"/>
          </p:cNvSpPr>
          <p:nvPr>
            <p:ph type="body" idx="1"/>
          </p:nvPr>
        </p:nvSpPr>
        <p:spPr>
          <a:xfrm>
            <a:off x="1663700" y="1244600"/>
            <a:ext cx="21031200" cy="11201400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8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線"/>
          <p:cNvSpPr/>
          <p:nvPr/>
        </p:nvSpPr>
        <p:spPr>
          <a:xfrm flipH="1">
            <a:off x="15811739" y="711200"/>
            <a:ext cx="1" cy="11143606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</p:txBody>
      </p:sp>
      <p:sp>
        <p:nvSpPr>
          <p:cNvPr id="89" name="線"/>
          <p:cNvSpPr/>
          <p:nvPr/>
        </p:nvSpPr>
        <p:spPr>
          <a:xfrm>
            <a:off x="15811500" y="6277570"/>
            <a:ext cx="7763085" cy="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</p:txBody>
      </p:sp>
      <p:sp>
        <p:nvSpPr>
          <p:cNvPr id="90" name="都市のビル群を背景にした、川にかかる橋"/>
          <p:cNvSpPr>
            <a:spLocks noGrp="1"/>
          </p:cNvSpPr>
          <p:nvPr>
            <p:ph type="pic" sz="quarter" idx="21"/>
          </p:nvPr>
        </p:nvSpPr>
        <p:spPr>
          <a:xfrm>
            <a:off x="15930593" y="6423034"/>
            <a:ext cx="9151185" cy="61087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ベニスを背景に1列に並んでいる青いゴンドラ"/>
          <p:cNvSpPr>
            <a:spLocks noGrp="1"/>
          </p:cNvSpPr>
          <p:nvPr>
            <p:ph type="pic" sz="half" idx="22"/>
          </p:nvPr>
        </p:nvSpPr>
        <p:spPr>
          <a:xfrm>
            <a:off x="15900400" y="-152400"/>
            <a:ext cx="7785100" cy="11595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イタリアの古い街の航空写真"/>
          <p:cNvSpPr>
            <a:spLocks noGrp="1"/>
          </p:cNvSpPr>
          <p:nvPr>
            <p:ph type="pic" idx="23"/>
          </p:nvPr>
        </p:nvSpPr>
        <p:spPr>
          <a:xfrm>
            <a:off x="622300" y="711200"/>
            <a:ext cx="15544800" cy="11328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977900" y="12179300"/>
            <a:ext cx="14579600" cy="1320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9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線"/>
          <p:cNvSpPr/>
          <p:nvPr/>
        </p:nvSpPr>
        <p:spPr>
          <a:xfrm>
            <a:off x="1066800" y="2768600"/>
            <a:ext cx="22252698" cy="182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</p:txBody>
      </p:sp>
      <p:sp>
        <p:nvSpPr>
          <p:cNvPr id="3" name="タイトルテキスト"/>
          <p:cNvSpPr txBox="1">
            <a:spLocks noGrp="1"/>
          </p:cNvSpPr>
          <p:nvPr>
            <p:ph type="title"/>
          </p:nvPr>
        </p:nvSpPr>
        <p:spPr>
          <a:xfrm>
            <a:off x="1066800" y="469900"/>
            <a:ext cx="22237700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4" name="本文レベル1…"/>
          <p:cNvSpPr txBox="1">
            <a:spLocks noGrp="1"/>
          </p:cNvSpPr>
          <p:nvPr>
            <p:ph type="body" idx="1"/>
          </p:nvPr>
        </p:nvSpPr>
        <p:spPr>
          <a:xfrm>
            <a:off x="1066800" y="3124200"/>
            <a:ext cx="22237700" cy="937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23170044" y="13030200"/>
            <a:ext cx="414681" cy="330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8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sz="50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sz="50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sz="50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sz="50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sz="50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sz="50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sz="50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sz="50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sz="50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スポーツと合理的配慮"/>
          <p:cNvSpPr txBox="1">
            <a:spLocks noGrp="1"/>
          </p:cNvSpPr>
          <p:nvPr>
            <p:ph type="title"/>
          </p:nvPr>
        </p:nvSpPr>
        <p:spPr>
          <a:xfrm>
            <a:off x="6762750" y="11020514"/>
            <a:ext cx="10858500" cy="2387601"/>
          </a:xfrm>
          <a:prstGeom prst="rect">
            <a:avLst/>
          </a:prstGeom>
        </p:spPr>
        <p:txBody>
          <a:bodyPr/>
          <a:lstStyle>
            <a:lvl1pPr algn="ctr">
              <a:defRPr sz="6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スポーツと合理的配慮</a:t>
            </a:r>
          </a:p>
        </p:txBody>
      </p:sp>
      <p:pic>
        <p:nvPicPr>
          <p:cNvPr id="128" name="IMG_1298.jpeg" descr="IMG_1298.jpeg"/>
          <p:cNvPicPr>
            <a:picLocks noChangeAspect="1"/>
          </p:cNvPicPr>
          <p:nvPr/>
        </p:nvPicPr>
        <p:blipFill>
          <a:blip r:embed="rId2">
            <a:alphaModFix amt="42922"/>
          </a:blip>
          <a:srcRect l="309" t="309" r="309" b="31169"/>
          <a:stretch>
            <a:fillRect/>
          </a:stretch>
        </p:blipFill>
        <p:spPr>
          <a:xfrm>
            <a:off x="21232" y="-3374"/>
            <a:ext cx="24341726" cy="10674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何を？…"/>
          <p:cNvSpPr txBox="1">
            <a:spLocks noGrp="1"/>
          </p:cNvSpPr>
          <p:nvPr>
            <p:ph type="body" idx="1"/>
          </p:nvPr>
        </p:nvSpPr>
        <p:spPr>
          <a:xfrm>
            <a:off x="1676400" y="1772906"/>
            <a:ext cx="21031200" cy="10170188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0000">
                <a:solidFill>
                  <a:srgbClr val="E224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何を</a:t>
            </a:r>
            <a:r>
              <a:rPr dirty="0"/>
              <a:t>？</a:t>
            </a:r>
          </a:p>
          <a:p>
            <a:pPr marL="0" indent="0" algn="ctr">
              <a:buSzTx/>
              <a:buFontTx/>
              <a:buNone/>
              <a:defRPr sz="7000">
                <a:solidFill>
                  <a:srgbClr val="99999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ドラえもんの秘密道具のようなものでも可</a:t>
            </a:r>
            <a:r>
              <a:rPr dirty="0"/>
              <a:t>。</a:t>
            </a:r>
          </a:p>
        </p:txBody>
      </p:sp>
      <p:grpSp>
        <p:nvGrpSpPr>
          <p:cNvPr id="157" name="t640_764109.png"/>
          <p:cNvGrpSpPr/>
          <p:nvPr/>
        </p:nvGrpSpPr>
        <p:grpSpPr>
          <a:xfrm>
            <a:off x="2908332" y="5849062"/>
            <a:ext cx="9162494" cy="7322721"/>
            <a:chOff x="0" y="0"/>
            <a:chExt cx="9162493" cy="7322719"/>
          </a:xfrm>
        </p:grpSpPr>
        <p:pic>
          <p:nvPicPr>
            <p:cNvPr id="156" name="t640_764109.png" descr="t640_764109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" y="355600"/>
              <a:ext cx="9137094" cy="68528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5" name="t640_764109.png" descr="t640_764109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62494" cy="7322720"/>
            </a:xfrm>
            <a:prstGeom prst="rect">
              <a:avLst/>
            </a:prstGeom>
            <a:effectLst/>
          </p:spPr>
        </p:pic>
      </p:grpSp>
      <p:grpSp>
        <p:nvGrpSpPr>
          <p:cNvPr id="160" name="https%3A%2F%2Fqiita-image-store.s3.ap-northeast-1.amazonaws.com%2F0%2F1006690%2F72d9820b-e052-1951-bbeb-f8be1ac6bbea.jpeg.jpeg"/>
          <p:cNvGrpSpPr/>
          <p:nvPr/>
        </p:nvGrpSpPr>
        <p:grpSpPr>
          <a:xfrm>
            <a:off x="12847634" y="5890076"/>
            <a:ext cx="9971522" cy="6301132"/>
            <a:chOff x="0" y="0"/>
            <a:chExt cx="9971521" cy="6301130"/>
          </a:xfrm>
        </p:grpSpPr>
        <p:pic>
          <p:nvPicPr>
            <p:cNvPr id="159" name="https%3A%2F%2Fqiita-image-store.s3.ap-northeast-1.amazonaws.com%2F0%2F1006690%2F72d9820b-e052-1951-bbeb-f8be1ac6bbea.jpeg.jpeg" descr="https%3A%2F%2Fqiita-image-store.s3.ap-northeast-1.amazonaws.com%2F0%2F1006690%2F72d9820b-e052-1951-bbeb-f8be1ac6bbea.jpeg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00" y="876300"/>
              <a:ext cx="8244322" cy="46374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8" name="https%3A%2F%2Fqiita-image-store.s3.ap-northeast-1.amazonaws.com%2F0%2F1006690%2F72d9820b-e052-1951-bbeb-f8be1ac6bbea.jpeg.jpeg" descr="https%3A%2F%2Fqiita-image-store.s3.ap-northeast-1.amazonaws.com%2F0%2F1006690%2F72d9820b-e052-1951-bbeb-f8be1ac6bbea.jpeg.jpeg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971522" cy="6301131"/>
            </a:xfrm>
            <a:prstGeom prst="rect">
              <a:avLst/>
            </a:prstGeom>
            <a:effectLst/>
          </p:spPr>
        </p:pic>
      </p:grpSp>
      <p:sp>
        <p:nvSpPr>
          <p:cNvPr id="161" name="コエカタマリン"/>
          <p:cNvSpPr txBox="1"/>
          <p:nvPr/>
        </p:nvSpPr>
        <p:spPr>
          <a:xfrm>
            <a:off x="14423415" y="11926767"/>
            <a:ext cx="7216764" cy="113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2500" lnSpcReduction="10000"/>
          </a:bodyPr>
          <a:lstStyle>
            <a:lvl1pPr defTabSz="660400">
              <a:spcBef>
                <a:spcPts val="4700"/>
              </a:spcBef>
              <a:defRPr sz="8000">
                <a:solidFill>
                  <a:srgbClr val="99999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コエカタマリン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9BA585-22BF-EB43-BCB7-216D5AC33C7A}"/>
              </a:ext>
            </a:extLst>
          </p:cNvPr>
          <p:cNvSpPr/>
          <p:nvPr/>
        </p:nvSpPr>
        <p:spPr>
          <a:xfrm>
            <a:off x="1852246" y="5888504"/>
            <a:ext cx="206795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ja-JP" sz="6000" kern="100">
                <a:latin typeface="+mj-lt"/>
                <a:ea typeface="ＭＳ 明朝" panose="02020609040205080304" pitchFamily="49" charset="-128"/>
                <a:cs typeface="Times New Roman" panose="02020603050405020304" pitchFamily="18" charset="0"/>
              </a:rPr>
              <a:t>作成：下森 めぐみ （</a:t>
            </a:r>
            <a:r>
              <a:rPr lang="en-US" altLang="ja-JP" sz="6000" kern="100" dirty="0">
                <a:latin typeface="+mj-lt"/>
                <a:ea typeface="ＭＳ 明朝" panose="02020609040205080304" pitchFamily="49" charset="-128"/>
                <a:cs typeface="Times New Roman" panose="02020603050405020304" pitchFamily="18" charset="0"/>
              </a:rPr>
              <a:t>2021</a:t>
            </a:r>
            <a:r>
              <a:rPr lang="ja-JP" altLang="ja-JP" sz="6000" kern="100">
                <a:latin typeface="+mj-lt"/>
                <a:ea typeface="ＭＳ 明朝" panose="02020609040205080304" pitchFamily="49" charset="-128"/>
                <a:cs typeface="Times New Roman" panose="02020603050405020304" pitchFamily="18" charset="0"/>
              </a:rPr>
              <a:t>年）</a:t>
            </a:r>
          </a:p>
          <a:p>
            <a:pPr algn="l"/>
            <a:r>
              <a:rPr lang="ja-JP" altLang="ja-JP" sz="6000" kern="100">
                <a:latin typeface="+mj-lt"/>
                <a:ea typeface="ＭＳ 明朝" panose="02020609040205080304" pitchFamily="49" charset="-128"/>
                <a:cs typeface="Times New Roman" panose="02020603050405020304" pitchFamily="18" charset="0"/>
              </a:rPr>
              <a:t>編集：</a:t>
            </a:r>
            <a:r>
              <a:rPr lang="ja-JP" altLang="en-US" sz="6000" kern="100">
                <a:latin typeface="+mj-lt"/>
                <a:ea typeface="ＭＳ 明朝" panose="02020609040205080304" pitchFamily="49" charset="-128"/>
                <a:cs typeface="Times New Roman" panose="02020603050405020304" pitchFamily="18" charset="0"/>
              </a:rPr>
              <a:t>筑波技術大学</a:t>
            </a:r>
            <a:r>
              <a:rPr lang="ja-JP" altLang="ja-JP" sz="6000" kern="100">
                <a:latin typeface="+mj-lt"/>
                <a:ea typeface="ＭＳ 明朝" panose="02020609040205080304" pitchFamily="49" charset="-128"/>
                <a:cs typeface="Times New Roman" panose="02020603050405020304" pitchFamily="18" charset="0"/>
              </a:rPr>
              <a:t>ろう者学教育コンテンツ開発取組担当</a:t>
            </a:r>
          </a:p>
        </p:txBody>
      </p:sp>
    </p:spTree>
    <p:extLst>
      <p:ext uri="{BB962C8B-B14F-4D97-AF65-F5344CB8AC3E}">
        <p14:creationId xmlns:p14="http://schemas.microsoft.com/office/powerpoint/2010/main" val="32018494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突然ですが質問です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808990">
              <a:spcBef>
                <a:spcPts val="5700"/>
              </a:spcBef>
              <a:buSzTx/>
              <a:buFontTx/>
              <a:buNone/>
              <a:defRPr sz="6860">
                <a:latin typeface="Helvetica"/>
                <a:ea typeface="Helvetica"/>
                <a:cs typeface="Helvetica"/>
                <a:sym typeface="Helvetica"/>
              </a:defRPr>
            </a:pPr>
            <a:r>
              <a:t>突然ですが質問です。</a:t>
            </a:r>
          </a:p>
          <a:p>
            <a:pPr marL="0" indent="0" defTabSz="808990">
              <a:spcBef>
                <a:spcPts val="5700"/>
              </a:spcBef>
              <a:buSzTx/>
              <a:buFontTx/>
              <a:buNone/>
              <a:defRPr sz="686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indent="0" defTabSz="808990">
              <a:spcBef>
                <a:spcPts val="5700"/>
              </a:spcBef>
              <a:buSzTx/>
              <a:buFontTx/>
              <a:buNone/>
              <a:defRPr sz="6860">
                <a:latin typeface="Helvetica"/>
                <a:ea typeface="Helvetica"/>
                <a:cs typeface="Helvetica"/>
                <a:sym typeface="Helvetica"/>
              </a:defRPr>
            </a:pPr>
            <a:r>
              <a:t>聴覚障害があると楽しめないスポーツはありますか？</a:t>
            </a:r>
          </a:p>
          <a:p>
            <a:pPr marL="0" indent="0" defTabSz="808990">
              <a:spcBef>
                <a:spcPts val="5700"/>
              </a:spcBef>
              <a:buSzTx/>
              <a:buFontTx/>
              <a:buNone/>
              <a:defRPr sz="686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indent="0" defTabSz="808990">
              <a:spcBef>
                <a:spcPts val="5700"/>
              </a:spcBef>
              <a:buSzTx/>
              <a:buFontTx/>
              <a:buNone/>
              <a:defRPr sz="6860">
                <a:latin typeface="Helvetica"/>
                <a:ea typeface="Helvetica"/>
                <a:cs typeface="Helvetica"/>
                <a:sym typeface="Helvetica"/>
              </a:defRPr>
            </a:pPr>
            <a:r>
              <a:t>聴者と一緒にスポーツをするとき、うまくいかないことはありますか？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大半のスポーツは聴覚障害があっても楽しめます！…"/>
          <p:cNvSpPr txBox="1">
            <a:spLocks noGrp="1"/>
          </p:cNvSpPr>
          <p:nvPr>
            <p:ph type="body" idx="1"/>
          </p:nvPr>
        </p:nvSpPr>
        <p:spPr>
          <a:xfrm>
            <a:off x="1663700" y="1244600"/>
            <a:ext cx="21031200" cy="112268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7000">
                <a:solidFill>
                  <a:srgbClr val="E224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大半のスポーツは聴覚障害があっても楽しめます！</a:t>
            </a:r>
          </a:p>
          <a:p>
            <a:pPr marL="0" indent="0">
              <a:buSzTx/>
              <a:buFontTx/>
              <a:buNone/>
              <a:defRPr sz="7000">
                <a:latin typeface="Helvetica"/>
                <a:ea typeface="Helvetica"/>
                <a:cs typeface="Helvetica"/>
                <a:sym typeface="Helvetica"/>
              </a:defRPr>
            </a:pPr>
            <a:r>
              <a:t>ただし…補聴器や人工内耳をつけている場合は、水や汗、衝突などに気をつける必要があります。</a:t>
            </a:r>
          </a:p>
        </p:txBody>
      </p:sp>
      <p:pic>
        <p:nvPicPr>
          <p:cNvPr id="133" name="baseball_home_closeplay_man.png" descr="baseball_home_closeplay_m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7" y="5968953"/>
            <a:ext cx="8119014" cy="7063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sick_takansyou.png" descr="sick_takansyo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141" y="6279170"/>
            <a:ext cx="5428318" cy="6443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swimming_hiraoyogi.png" descr="swimming_hiraoyog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9053" y="5497134"/>
            <a:ext cx="8007181" cy="8007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【例外】…"/>
          <p:cNvSpPr txBox="1">
            <a:spLocks noGrp="1"/>
          </p:cNvSpPr>
          <p:nvPr>
            <p:ph type="body" idx="1"/>
          </p:nvPr>
        </p:nvSpPr>
        <p:spPr>
          <a:xfrm>
            <a:off x="1663700" y="1244600"/>
            <a:ext cx="21031200" cy="112268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7000">
                <a:latin typeface="Helvetica"/>
                <a:ea typeface="Helvetica"/>
                <a:cs typeface="Helvetica"/>
                <a:sym typeface="Helvetica"/>
              </a:defRPr>
            </a:pPr>
            <a:r>
              <a:t>【例外】</a:t>
            </a:r>
          </a:p>
          <a:p>
            <a:pPr marL="0" indent="0">
              <a:buSzTx/>
              <a:buFontTx/>
              <a:buNone/>
              <a:defRPr sz="7000">
                <a:latin typeface="Helvetica"/>
                <a:ea typeface="Helvetica"/>
                <a:cs typeface="Helvetica"/>
                <a:sym typeface="Helvetica"/>
              </a:defRPr>
            </a:pPr>
            <a:r>
              <a:t>ブラインドサッカーやゴールボールなど、</a:t>
            </a:r>
          </a:p>
          <a:p>
            <a:pPr marL="0" indent="0">
              <a:buSzTx/>
              <a:buFontTx/>
              <a:buNone/>
              <a:defRPr sz="7000">
                <a:latin typeface="Helvetica"/>
                <a:ea typeface="Helvetica"/>
                <a:cs typeface="Helvetica"/>
                <a:sym typeface="Helvetica"/>
              </a:defRPr>
            </a:pPr>
            <a:r>
              <a:t>視覚障害者が音を頼りにして行うスポーツ</a:t>
            </a:r>
          </a:p>
        </p:txBody>
      </p:sp>
      <p:pic>
        <p:nvPicPr>
          <p:cNvPr id="138" name="paralympic_blind_soccer.png" descr="paralympic_blind_soc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406" y="6747312"/>
            <a:ext cx="5428826" cy="6501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ralympic_goalball.png" descr="paralympic_goalb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6806" y="6714261"/>
            <a:ext cx="6452757" cy="6567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合理的配慮とは……"/>
          <p:cNvSpPr txBox="1">
            <a:spLocks noGrp="1"/>
          </p:cNvSpPr>
          <p:nvPr>
            <p:ph type="body" idx="1"/>
          </p:nvPr>
        </p:nvSpPr>
        <p:spPr>
          <a:xfrm>
            <a:off x="1676400" y="1772906"/>
            <a:ext cx="21031200" cy="10170188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7000">
                <a:latin typeface="Helvetica"/>
                <a:ea typeface="Helvetica"/>
                <a:cs typeface="Helvetica"/>
                <a:sym typeface="Helvetica"/>
              </a:defRPr>
            </a:pPr>
            <a:r>
              <a:t>合理的配慮とは…</a:t>
            </a:r>
          </a:p>
          <a:p>
            <a:pPr marL="0" indent="0" algn="ctr">
              <a:buSzTx/>
              <a:buFontTx/>
              <a:buNone/>
              <a:defRPr sz="70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E22400"/>
                </a:solidFill>
              </a:rPr>
              <a:t>役所や事業者に対して、</a:t>
            </a:r>
            <a:r>
              <a:t>障害のある人から、社会の中にあるバリアを取り除くために、何らかの対応を必要としているとの意思が伝えられたときに、負担が重すぎない範囲で対応することが求められるもの</a:t>
            </a:r>
          </a:p>
        </p:txBody>
      </p:sp>
      <p:pic>
        <p:nvPicPr>
          <p:cNvPr id="142" name="IMG_1308.jpeg" descr="IMG_130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897" y="9235126"/>
            <a:ext cx="11240206" cy="4421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グループに分かれて、…"/>
          <p:cNvSpPr txBox="1">
            <a:spLocks noGrp="1"/>
          </p:cNvSpPr>
          <p:nvPr>
            <p:ph type="body" sz="half" idx="1"/>
          </p:nvPr>
        </p:nvSpPr>
        <p:spPr>
          <a:xfrm>
            <a:off x="1676400" y="4254860"/>
            <a:ext cx="21031200" cy="520628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7000">
                <a:solidFill>
                  <a:srgbClr val="E224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グループに分かれて、</a:t>
            </a:r>
          </a:p>
          <a:p>
            <a:pPr marL="0" indent="0" algn="ctr">
              <a:buSzTx/>
              <a:buFontTx/>
              <a:buNone/>
              <a:defRPr sz="7000">
                <a:solidFill>
                  <a:srgbClr val="E224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スポーツの場面を想像し、</a:t>
            </a:r>
          </a:p>
          <a:p>
            <a:pPr marL="0" indent="0" algn="ctr">
              <a:buSzTx/>
              <a:buFontTx/>
              <a:buNone/>
              <a:defRPr sz="7000">
                <a:solidFill>
                  <a:srgbClr val="E224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自分なりの合理的配慮を提案してみよう。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①グループに分かれる…"/>
          <p:cNvSpPr txBox="1">
            <a:spLocks noGrp="1"/>
          </p:cNvSpPr>
          <p:nvPr>
            <p:ph type="body" idx="1"/>
          </p:nvPr>
        </p:nvSpPr>
        <p:spPr>
          <a:xfrm>
            <a:off x="1676400" y="2298325"/>
            <a:ext cx="21031200" cy="9119350"/>
          </a:xfrm>
          <a:prstGeom prst="rect">
            <a:avLst/>
          </a:prstGeom>
        </p:spPr>
        <p:txBody>
          <a:bodyPr/>
          <a:lstStyle/>
          <a:p>
            <a:pPr marL="0" indent="0" algn="ctr" defTabSz="784225">
              <a:spcBef>
                <a:spcPts val="5600"/>
              </a:spcBef>
              <a:buSzTx/>
              <a:buFontTx/>
              <a:buNone/>
              <a:defRPr sz="6650">
                <a:latin typeface="Helvetica"/>
                <a:ea typeface="Helvetica"/>
                <a:cs typeface="Helvetica"/>
                <a:sym typeface="Helvetica"/>
              </a:defRPr>
            </a:pPr>
            <a:r>
              <a:t>①グループに分かれる</a:t>
            </a:r>
          </a:p>
          <a:p>
            <a:pPr marL="0" indent="0" algn="ctr" defTabSz="784225">
              <a:spcBef>
                <a:spcPts val="5600"/>
              </a:spcBef>
              <a:buSzTx/>
              <a:buFontTx/>
              <a:buNone/>
              <a:defRPr sz="6650">
                <a:latin typeface="Helvetica"/>
                <a:ea typeface="Helvetica"/>
                <a:cs typeface="Helvetica"/>
                <a:sym typeface="Helvetica"/>
              </a:defRPr>
            </a:pPr>
            <a:r>
              <a:t>②1グループにつきスポーツを1つ決める</a:t>
            </a:r>
          </a:p>
          <a:p>
            <a:pPr marL="0" indent="0" algn="ctr" defTabSz="784225">
              <a:spcBef>
                <a:spcPts val="5600"/>
              </a:spcBef>
              <a:buSzTx/>
              <a:buFontTx/>
              <a:buNone/>
              <a:defRPr sz="6650">
                <a:latin typeface="Helvetica"/>
                <a:ea typeface="Helvetica"/>
                <a:cs typeface="Helvetica"/>
                <a:sym typeface="Helvetica"/>
              </a:defRPr>
            </a:pPr>
            <a:r>
              <a:t>③どんな合理的配慮が考えられるか話し合う</a:t>
            </a:r>
          </a:p>
          <a:p>
            <a:pPr marL="0" indent="0" algn="ctr" defTabSz="784225">
              <a:spcBef>
                <a:spcPts val="5600"/>
              </a:spcBef>
              <a:buSzTx/>
              <a:buFontTx/>
              <a:buNone/>
              <a:defRPr sz="6650">
                <a:latin typeface="Helvetica"/>
                <a:ea typeface="Helvetica"/>
                <a:cs typeface="Helvetica"/>
                <a:sym typeface="Helvetica"/>
              </a:defRPr>
            </a:pPr>
            <a:r>
              <a:t>④他のグループに発表する</a:t>
            </a:r>
          </a:p>
          <a:p>
            <a:pPr marL="0" indent="0" algn="ctr" defTabSz="784225">
              <a:spcBef>
                <a:spcPts val="5600"/>
              </a:spcBef>
              <a:buSzTx/>
              <a:buFontTx/>
              <a:buNone/>
              <a:defRPr sz="6650">
                <a:solidFill>
                  <a:srgbClr val="E224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誰に？どうやって？何を？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誰に？…"/>
          <p:cNvSpPr txBox="1">
            <a:spLocks noGrp="1"/>
          </p:cNvSpPr>
          <p:nvPr>
            <p:ph type="body" idx="1"/>
          </p:nvPr>
        </p:nvSpPr>
        <p:spPr>
          <a:xfrm>
            <a:off x="1676400" y="1772906"/>
            <a:ext cx="21031200" cy="10170188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7000">
                <a:solidFill>
                  <a:srgbClr val="E224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0"/>
              <a:t>誰に？</a:t>
            </a:r>
            <a:r>
              <a:t>　</a:t>
            </a:r>
          </a:p>
          <a:p>
            <a:pPr marL="0" indent="0" algn="ctr">
              <a:buSzTx/>
              <a:buFontTx/>
              <a:buNone/>
              <a:defRPr sz="7000">
                <a:solidFill>
                  <a:srgbClr val="99999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▶︎体育館のオーナー、大会の主催者など</a:t>
            </a:r>
          </a:p>
        </p:txBody>
      </p:sp>
      <p:pic>
        <p:nvPicPr>
          <p:cNvPr id="149" name="text_kujibiki.png" descr="text_kujibik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610" y="5637754"/>
            <a:ext cx="9476780" cy="70696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どうやって？…"/>
          <p:cNvSpPr txBox="1">
            <a:spLocks noGrp="1"/>
          </p:cNvSpPr>
          <p:nvPr>
            <p:ph type="body" idx="1"/>
          </p:nvPr>
        </p:nvSpPr>
        <p:spPr>
          <a:xfrm>
            <a:off x="1676400" y="1772906"/>
            <a:ext cx="15651546" cy="10170188"/>
          </a:xfrm>
          <a:prstGeom prst="rect">
            <a:avLst/>
          </a:prstGeom>
        </p:spPr>
        <p:txBody>
          <a:bodyPr/>
          <a:lstStyle/>
          <a:p>
            <a:pPr marL="0" indent="0" algn="ctr" defTabSz="808990">
              <a:spcBef>
                <a:spcPts val="5700"/>
              </a:spcBef>
              <a:buSzTx/>
              <a:buFontTx/>
              <a:buNone/>
              <a:defRPr sz="9800">
                <a:solidFill>
                  <a:srgbClr val="E224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どうやって？</a:t>
            </a:r>
          </a:p>
          <a:p>
            <a:pPr marL="0" indent="0" algn="ctr" defTabSz="808990">
              <a:spcBef>
                <a:spcPts val="5700"/>
              </a:spcBef>
              <a:buSzTx/>
              <a:buFontTx/>
              <a:buNone/>
              <a:defRPr sz="6860">
                <a:solidFill>
                  <a:srgbClr val="99999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▶︎何と言えば納得してもらえるだろう？</a:t>
            </a:r>
          </a:p>
          <a:p>
            <a:pPr marL="0" indent="0" algn="ctr" defTabSz="808990">
              <a:spcBef>
                <a:spcPts val="5700"/>
              </a:spcBef>
              <a:buSzTx/>
              <a:buFontTx/>
              <a:buNone/>
              <a:defRPr sz="6860">
                <a:solidFill>
                  <a:srgbClr val="99999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裏を返せば…</a:t>
            </a:r>
          </a:p>
          <a:p>
            <a:pPr marL="0" indent="0" algn="ctr" defTabSz="808990">
              <a:spcBef>
                <a:spcPts val="5700"/>
              </a:spcBef>
              <a:buSzTx/>
              <a:buFontTx/>
              <a:buNone/>
              <a:defRPr sz="6860">
                <a:solidFill>
                  <a:srgbClr val="99999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▶︎相手の立場で何と言われると納得したくなる？</a:t>
            </a:r>
          </a:p>
        </p:txBody>
      </p:sp>
      <p:pic>
        <p:nvPicPr>
          <p:cNvPr id="152" name="kangaeruhito.png" descr="kangaeruhi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626" y="2095500"/>
            <a:ext cx="8026401" cy="952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607DA8DC66104293A043B8AD2EE2B4" ma:contentTypeVersion="8" ma:contentTypeDescription="Create a new document." ma:contentTypeScope="" ma:versionID="6e3b5f345b6ad0beaa4a39e7aab83f08">
  <xsd:schema xmlns:xsd="http://www.w3.org/2001/XMLSchema" xmlns:xs="http://www.w3.org/2001/XMLSchema" xmlns:p="http://schemas.microsoft.com/office/2006/metadata/properties" xmlns:ns2="329b4cf3-bef7-41bb-98f1-fb04074954c4" targetNamespace="http://schemas.microsoft.com/office/2006/metadata/properties" ma:root="true" ma:fieldsID="c0dce062200c4884d2247be5886fad6d" ns2:_="">
    <xsd:import namespace="329b4cf3-bef7-41bb-98f1-fb04074954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b4cf3-bef7-41bb-98f1-fb04074954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AE6D4E-C360-4BFD-BE01-8BCFA13E52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33DCD8-49F0-4174-94E5-140CB83773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b4cf3-bef7-41bb-98f1-fb04074954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26CF85-D2B8-451A-8FBA-57DE1CE200B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Macintosh PowerPoint</Application>
  <PresentationFormat>ユーザー設定</PresentationFormat>
  <Paragraphs>32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ヒラギノ角ゴ ProN W3</vt:lpstr>
      <vt:lpstr>Helvetica</vt:lpstr>
      <vt:lpstr>Helvetica Neue</vt:lpstr>
      <vt:lpstr>Helvetica Neue Light</vt:lpstr>
      <vt:lpstr>ModernPortfolio</vt:lpstr>
      <vt:lpstr>スポーツと合理的配慮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スポーツと合理的配慮</dc:title>
  <cp:lastModifiedBy>辻田 望</cp:lastModifiedBy>
  <cp:revision>1</cp:revision>
  <dcterms:modified xsi:type="dcterms:W3CDTF">2022-03-25T05:27:50Z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0x010100A8607DA8DC66104293A043B8AD2EE2B4</vt:lpwstr>
  </property>
</Properties>
</file>