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57" r:id="rId6"/>
    <p:sldId id="262" r:id="rId7"/>
    <p:sldId id="259" r:id="rId8"/>
    <p:sldId id="260" r:id="rId9"/>
    <p:sldId id="263" r:id="rId10"/>
    <p:sldId id="264" r:id="rId11"/>
    <p:sldId id="266"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2E0595-CD34-2343-8657-2C4E29304772}" v="1" dt="2022-01-16T09:06:33.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64680"/>
  </p:normalViewPr>
  <p:slideViewPr>
    <p:cSldViewPr snapToGrid="0" snapToObjects="1">
      <p:cViewPr varScale="1">
        <p:scale>
          <a:sx n="72" d="100"/>
          <a:sy n="72" d="100"/>
        </p:scale>
        <p:origin x="1016" y="208"/>
      </p:cViewPr>
      <p:guideLst/>
    </p:cSldViewPr>
  </p:slideViewPr>
  <p:notesTextViewPr>
    <p:cViewPr>
      <p:scale>
        <a:sx n="90" d="100"/>
        <a:sy n="9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下森 めぐみ" userId="5b7eb2962cbbeaed" providerId="LiveId" clId="{8B2E0595-CD34-2343-8657-2C4E29304772}"/>
    <pc:docChg chg="custSel addSld delSld modSld">
      <pc:chgData name="下森 めぐみ" userId="5b7eb2962cbbeaed" providerId="LiveId" clId="{8B2E0595-CD34-2343-8657-2C4E29304772}" dt="2022-01-16T09:08:30.485" v="113" actId="2696"/>
      <pc:docMkLst>
        <pc:docMk/>
      </pc:docMkLst>
      <pc:sldChg chg="modSp mod">
        <pc:chgData name="下森 めぐみ" userId="5b7eb2962cbbeaed" providerId="LiveId" clId="{8B2E0595-CD34-2343-8657-2C4E29304772}" dt="2022-01-08T11:47:39.154" v="108" actId="1076"/>
        <pc:sldMkLst>
          <pc:docMk/>
          <pc:sldMk cId="4242699150" sldId="260"/>
        </pc:sldMkLst>
        <pc:spChg chg="mod">
          <ac:chgData name="下森 めぐみ" userId="5b7eb2962cbbeaed" providerId="LiveId" clId="{8B2E0595-CD34-2343-8657-2C4E29304772}" dt="2022-01-08T11:47:35.437" v="107" actId="14100"/>
          <ac:spMkLst>
            <pc:docMk/>
            <pc:sldMk cId="4242699150" sldId="260"/>
            <ac:spMk id="10" creationId="{FC5062DE-CAA5-5B4D-A76D-A0E7AEC4097E}"/>
          </ac:spMkLst>
        </pc:spChg>
        <pc:spChg chg="mod">
          <ac:chgData name="下森 めぐみ" userId="5b7eb2962cbbeaed" providerId="LiveId" clId="{8B2E0595-CD34-2343-8657-2C4E29304772}" dt="2022-01-08T11:47:39.154" v="108" actId="1076"/>
          <ac:spMkLst>
            <pc:docMk/>
            <pc:sldMk cId="4242699150" sldId="260"/>
            <ac:spMk id="11" creationId="{3C6D1BE7-6489-8D41-8E82-77D47E510EE9}"/>
          </ac:spMkLst>
        </pc:spChg>
        <pc:spChg chg="mod">
          <ac:chgData name="下森 めぐみ" userId="5b7eb2962cbbeaed" providerId="LiveId" clId="{8B2E0595-CD34-2343-8657-2C4E29304772}" dt="2022-01-08T11:46:52.439" v="75" actId="207"/>
          <ac:spMkLst>
            <pc:docMk/>
            <pc:sldMk cId="4242699150" sldId="260"/>
            <ac:spMk id="12" creationId="{3D5AEBDB-4B9A-BF43-99EC-F4DEB40FD874}"/>
          </ac:spMkLst>
        </pc:spChg>
      </pc:sldChg>
      <pc:sldChg chg="modSp mod">
        <pc:chgData name="下森 めぐみ" userId="5b7eb2962cbbeaed" providerId="LiveId" clId="{8B2E0595-CD34-2343-8657-2C4E29304772}" dt="2022-01-08T11:48:31.603" v="109" actId="20577"/>
        <pc:sldMkLst>
          <pc:docMk/>
          <pc:sldMk cId="343373988" sldId="264"/>
        </pc:sldMkLst>
        <pc:spChg chg="mod">
          <ac:chgData name="下森 めぐみ" userId="5b7eb2962cbbeaed" providerId="LiveId" clId="{8B2E0595-CD34-2343-8657-2C4E29304772}" dt="2022-01-08T11:48:31.603" v="109" actId="20577"/>
          <ac:spMkLst>
            <pc:docMk/>
            <pc:sldMk cId="343373988" sldId="264"/>
            <ac:spMk id="3" creationId="{BB4BD2CA-F6D3-3D43-B26D-BEABE9A7D4C5}"/>
          </ac:spMkLst>
        </pc:spChg>
      </pc:sldChg>
      <pc:sldChg chg="modSp add del mod">
        <pc:chgData name="下森 めぐみ" userId="5b7eb2962cbbeaed" providerId="LiveId" clId="{8B2E0595-CD34-2343-8657-2C4E29304772}" dt="2022-01-16T09:08:30.485" v="113" actId="2696"/>
        <pc:sldMkLst>
          <pc:docMk/>
          <pc:sldMk cId="1876945403" sldId="265"/>
        </pc:sldMkLst>
        <pc:spChg chg="mod">
          <ac:chgData name="下森 めぐみ" userId="5b7eb2962cbbeaed" providerId="LiveId" clId="{8B2E0595-CD34-2343-8657-2C4E29304772}" dt="2022-01-16T09:06:54.800" v="112" actId="27636"/>
          <ac:spMkLst>
            <pc:docMk/>
            <pc:sldMk cId="1876945403" sldId="265"/>
            <ac:spMk id="3" creationId="{FD985AF2-8EEC-BC4E-9344-632D07C0BA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5A0AB-7FB7-D348-A5D0-B6D22B58E317}" type="datetimeFigureOut">
              <a:rPr kumimoji="1" lang="ja-JP" altLang="en-US" smtClean="0"/>
              <a:t>2022/3/25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331703-8DCA-4546-8BFA-CA91779066F0}" type="slidenum">
              <a:rPr kumimoji="1" lang="ja-JP" altLang="en-US" smtClean="0"/>
              <a:t>‹#›</a:t>
            </a:fld>
            <a:endParaRPr kumimoji="1" lang="ja-JP" altLang="en-US"/>
          </a:p>
        </p:txBody>
      </p:sp>
    </p:spTree>
    <p:extLst>
      <p:ext uri="{BB962C8B-B14F-4D97-AF65-F5344CB8AC3E}">
        <p14:creationId xmlns:p14="http://schemas.microsoft.com/office/powerpoint/2010/main" val="30270562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kern="1200">
                <a:solidFill>
                  <a:schemeClr val="tx1"/>
                </a:solidFill>
                <a:effectLst/>
                <a:latin typeface="+mn-lt"/>
                <a:ea typeface="+mn-ea"/>
                <a:cs typeface="+mn-cs"/>
              </a:rPr>
              <a:t>彼は、ろう児・者のことを、外の世界に生きる他者</a:t>
            </a:r>
            <a:r>
              <a:rPr kumimoji="1" lang="en-US" altLang="ja-JP" sz="1200" b="0" i="0" kern="1200" dirty="0">
                <a:solidFill>
                  <a:schemeClr val="tx1"/>
                </a:solidFill>
                <a:effectLst/>
                <a:latin typeface="+mn-lt"/>
                <a:ea typeface="+mn-ea"/>
                <a:cs typeface="+mn-cs"/>
              </a:rPr>
              <a:t>(</a:t>
            </a:r>
            <a:r>
              <a:rPr kumimoji="1" lang="ja-JP" altLang="en-US" sz="1200" b="0" i="0" kern="1200">
                <a:solidFill>
                  <a:schemeClr val="tx1"/>
                </a:solidFill>
                <a:effectLst/>
                <a:latin typeface="+mn-lt"/>
                <a:ea typeface="+mn-ea"/>
                <a:cs typeface="+mn-cs"/>
              </a:rPr>
              <a:t>マイノリティ・マジョリティの両方）と対話し、</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またマジョリティとしての聴者とマイノリティとしてのろう者との間にある社会的・歴史的な物語とも対話し、</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そうして自己との対話を深めていくことで、ろうである自分はどのような人間として生きていくかを探求する存在として捉えています。</a:t>
            </a:r>
            <a:endParaRPr kumimoji="1" lang="en-US" altLang="ja-JP" sz="1200" b="0" i="0" kern="1200" dirty="0">
              <a:solidFill>
                <a:schemeClr val="tx1"/>
              </a:solidFill>
              <a:effectLst/>
              <a:latin typeface="+mn-lt"/>
              <a:ea typeface="+mn-ea"/>
              <a:cs typeface="+mn-cs"/>
            </a:endParaRPr>
          </a:p>
          <a:p>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つまり、「ろう」である自分の生き方の探求であり、「自分探し」であるといえます。</a:t>
            </a:r>
            <a:endParaRPr kumimoji="1" lang="en-US" altLang="ja-JP" sz="1200" b="0" i="0" kern="1200" dirty="0">
              <a:solidFill>
                <a:schemeClr val="tx1"/>
              </a:solidFill>
              <a:effectLst/>
              <a:latin typeface="+mn-lt"/>
              <a:ea typeface="+mn-ea"/>
              <a:cs typeface="+mn-cs"/>
            </a:endParaRPr>
          </a:p>
          <a:p>
            <a:endParaRPr kumimoji="1" lang="ja-JP" altLang="en-US" sz="1200" b="0" i="0" kern="120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これは、医学的・身体的に聴覚に障害があるといった固定的なもの（デフネス、</a:t>
            </a:r>
            <a:r>
              <a:rPr kumimoji="1" lang="en" altLang="ja-JP" sz="1200" b="0" i="0" kern="1200" dirty="0">
                <a:solidFill>
                  <a:schemeClr val="tx1"/>
                </a:solidFill>
                <a:effectLst/>
                <a:latin typeface="+mn-lt"/>
                <a:ea typeface="+mn-ea"/>
                <a:cs typeface="+mn-cs"/>
              </a:rPr>
              <a:t>Deafness</a:t>
            </a:r>
            <a:r>
              <a:rPr kumimoji="1" lang="ja-JP" altLang="en" sz="1200" b="0" i="0" kern="1200">
                <a:solidFill>
                  <a:schemeClr val="tx1"/>
                </a:solidFill>
                <a:effectLst/>
                <a:latin typeface="+mn-lt"/>
                <a:ea typeface="+mn-ea"/>
                <a:cs typeface="+mn-cs"/>
              </a:rPr>
              <a:t>）</a:t>
            </a:r>
            <a:r>
              <a:rPr kumimoji="1" lang="ja-JP" altLang="en-US" sz="1200" b="0" i="0" kern="1200">
                <a:solidFill>
                  <a:schemeClr val="tx1"/>
                </a:solidFill>
                <a:effectLst/>
                <a:latin typeface="+mn-lt"/>
                <a:ea typeface="+mn-ea"/>
                <a:cs typeface="+mn-cs"/>
              </a:rPr>
              <a:t>に傾注し、</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どのように「自分探し」をして生きている人間なのかに関心が向けられないことへの異議申し立てでもあるといえます。</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この点から、自分探しをする者には、難聴、ろう重複障害、盲ろうも含めて考えることができるでしょう。</a:t>
            </a:r>
          </a:p>
          <a:p>
            <a:r>
              <a:rPr kumimoji="1" lang="ja-JP" altLang="en-US" sz="1200" b="0" i="0" kern="1200">
                <a:solidFill>
                  <a:schemeClr val="tx1"/>
                </a:solidFill>
                <a:effectLst/>
                <a:latin typeface="+mn-lt"/>
                <a:ea typeface="+mn-ea"/>
                <a:cs typeface="+mn-cs"/>
              </a:rPr>
              <a:t>そして、この探求の過程こそ、彼は「デフフッド」であるといっています（</a:t>
            </a:r>
            <a:r>
              <a:rPr kumimoji="1" lang="en" altLang="ja-JP" sz="1200" b="0" i="0" kern="1200" dirty="0">
                <a:solidFill>
                  <a:schemeClr val="tx1"/>
                </a:solidFill>
                <a:effectLst/>
                <a:latin typeface="+mn-lt"/>
                <a:ea typeface="+mn-ea"/>
                <a:cs typeface="+mn-cs"/>
              </a:rPr>
              <a:t>Paddy Ladd</a:t>
            </a:r>
            <a:r>
              <a:rPr kumimoji="1" lang="ja-JP" altLang="en" sz="1200" b="0" i="0" kern="1200">
                <a:solidFill>
                  <a:schemeClr val="tx1"/>
                </a:solidFill>
                <a:effectLst/>
                <a:latin typeface="+mn-lt"/>
                <a:ea typeface="+mn-ea"/>
                <a:cs typeface="+mn-cs"/>
              </a:rPr>
              <a:t>、</a:t>
            </a:r>
            <a:r>
              <a:rPr kumimoji="1" lang="en" altLang="ja-JP" sz="1200" b="0" i="0" kern="1200" dirty="0">
                <a:solidFill>
                  <a:schemeClr val="tx1"/>
                </a:solidFill>
                <a:effectLst/>
                <a:latin typeface="+mn-lt"/>
                <a:ea typeface="+mn-ea"/>
                <a:cs typeface="+mn-cs"/>
              </a:rPr>
              <a:t>2007</a:t>
            </a:r>
            <a:r>
              <a:rPr kumimoji="1" lang="ja-JP" altLang="en" sz="1200" b="0" i="0" kern="1200">
                <a:solidFill>
                  <a:schemeClr val="tx1"/>
                </a:solidFill>
                <a:effectLst/>
                <a:latin typeface="+mn-lt"/>
                <a:ea typeface="+mn-ea"/>
                <a:cs typeface="+mn-cs"/>
              </a:rPr>
              <a:t>）</a:t>
            </a:r>
          </a:p>
          <a:p>
            <a:endParaRPr kumimoji="1" lang="ja-JP" altLang="en-US"/>
          </a:p>
        </p:txBody>
      </p:sp>
      <p:sp>
        <p:nvSpPr>
          <p:cNvPr id="4" name="スライド番号プレースホルダー 3"/>
          <p:cNvSpPr>
            <a:spLocks noGrp="1"/>
          </p:cNvSpPr>
          <p:nvPr>
            <p:ph type="sldNum" sz="quarter" idx="5"/>
          </p:nvPr>
        </p:nvSpPr>
        <p:spPr/>
        <p:txBody>
          <a:bodyPr/>
          <a:lstStyle/>
          <a:p>
            <a:fld id="{B2331703-8DCA-4546-8BFA-CA91779066F0}" type="slidenum">
              <a:rPr kumimoji="1" lang="ja-JP" altLang="en-US" smtClean="0"/>
              <a:t>3</a:t>
            </a:fld>
            <a:endParaRPr kumimoji="1" lang="ja-JP" altLang="en-US"/>
          </a:p>
        </p:txBody>
      </p:sp>
    </p:spTree>
    <p:extLst>
      <p:ext uri="{BB962C8B-B14F-4D97-AF65-F5344CB8AC3E}">
        <p14:creationId xmlns:p14="http://schemas.microsoft.com/office/powerpoint/2010/main" val="1232764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kern="1200">
                <a:solidFill>
                  <a:schemeClr val="tx1"/>
                </a:solidFill>
                <a:effectLst/>
                <a:latin typeface="+mn-lt"/>
                <a:ea typeface="+mn-ea"/>
                <a:cs typeface="+mn-cs"/>
              </a:rPr>
              <a:t>フフッドは探求の結果ではなく探求の過程を指していることに注意する必要があります。</a:t>
            </a:r>
            <a:endParaRPr kumimoji="1" lang="en-US" altLang="ja-JP" sz="1200" b="0" i="0" kern="1200" dirty="0">
              <a:solidFill>
                <a:schemeClr val="tx1"/>
              </a:solidFill>
              <a:effectLst/>
              <a:latin typeface="+mn-lt"/>
              <a:ea typeface="+mn-ea"/>
              <a:cs typeface="+mn-cs"/>
            </a:endParaRPr>
          </a:p>
          <a:p>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そもそも、探求した結果として現れるろう児・者一人ひとりの姿は必然的に異なるものですし、</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最初からこうあるべきだと強制するものではないのです。</a:t>
            </a:r>
            <a:endParaRPr kumimoji="1" lang="en-US" altLang="ja-JP" sz="1200" b="0" i="0" kern="1200" dirty="0">
              <a:solidFill>
                <a:schemeClr val="tx1"/>
              </a:solidFill>
              <a:effectLst/>
              <a:latin typeface="+mn-lt"/>
              <a:ea typeface="+mn-ea"/>
              <a:cs typeface="+mn-cs"/>
            </a:endParaRPr>
          </a:p>
          <a:p>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一人ひとりが生きる外の世界も、家族、学校、地域など、その特性や中身が違いますよね。</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だからこそ、彼は、探求の過程こそが大事だと強調しています。</a:t>
            </a:r>
            <a:endParaRPr kumimoji="1" lang="ja-JP" altLang="en-US"/>
          </a:p>
        </p:txBody>
      </p:sp>
      <p:sp>
        <p:nvSpPr>
          <p:cNvPr id="4" name="スライド番号プレースホルダー 3"/>
          <p:cNvSpPr>
            <a:spLocks noGrp="1"/>
          </p:cNvSpPr>
          <p:nvPr>
            <p:ph type="sldNum" sz="quarter" idx="5"/>
          </p:nvPr>
        </p:nvSpPr>
        <p:spPr/>
        <p:txBody>
          <a:bodyPr/>
          <a:lstStyle/>
          <a:p>
            <a:fld id="{B2331703-8DCA-4546-8BFA-CA91779066F0}" type="slidenum">
              <a:rPr kumimoji="1" lang="ja-JP" altLang="en-US" smtClean="0"/>
              <a:t>4</a:t>
            </a:fld>
            <a:endParaRPr kumimoji="1" lang="ja-JP" altLang="en-US"/>
          </a:p>
        </p:txBody>
      </p:sp>
    </p:spTree>
    <p:extLst>
      <p:ext uri="{BB962C8B-B14F-4D97-AF65-F5344CB8AC3E}">
        <p14:creationId xmlns:p14="http://schemas.microsoft.com/office/powerpoint/2010/main" val="4055006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0" i="0" kern="1200">
                <a:solidFill>
                  <a:schemeClr val="tx1"/>
                </a:solidFill>
                <a:effectLst/>
                <a:latin typeface="+mn-lt"/>
                <a:ea typeface="+mn-ea"/>
                <a:cs typeface="+mn-cs"/>
              </a:rPr>
              <a:t>言語・文化的にマイノリティであるろう児・者は、マジョリティである聴者社会に潜む特権的ディスコースに晒され続けています。</a:t>
            </a:r>
            <a:endParaRPr kumimoji="1" lang="en-US" altLang="ja-JP" sz="1200" b="0" i="0" kern="1200" dirty="0">
              <a:solidFill>
                <a:schemeClr val="tx1"/>
              </a:solidFill>
              <a:effectLst/>
              <a:latin typeface="+mn-lt"/>
              <a:ea typeface="+mn-ea"/>
              <a:cs typeface="+mn-cs"/>
            </a:endParaRPr>
          </a:p>
          <a:p>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特権的ディスコースには、聴こえることが基準であり、聴こえないことは治すべき対象とみなしてもらうような力を持っています。</a:t>
            </a:r>
          </a:p>
          <a:p>
            <a:r>
              <a:rPr kumimoji="1" lang="ja-JP" altLang="en-US" sz="1200" b="0" i="0" kern="1200">
                <a:solidFill>
                  <a:schemeClr val="tx1"/>
                </a:solidFill>
                <a:effectLst/>
                <a:latin typeface="+mn-lt"/>
                <a:ea typeface="+mn-ea"/>
                <a:cs typeface="+mn-cs"/>
              </a:rPr>
              <a:t>周りを見ると、テレビを見ればドラマ番組も議会生中継も音声で流れている。</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町を歩けばアナウンスは音声でなされている。学校や職場に行けばみな音声で話している。</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いつどこにいっても聴者が依存できる音声ばかり。そして自分も周囲から音声や聴覚を使うように求められる。</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そうして彼らは、自分の経験から、特権的ディスコース（目に見えない抑圧）を感じ取ります。</a:t>
            </a:r>
          </a:p>
          <a:p>
            <a:r>
              <a:rPr kumimoji="1" lang="ja-JP" altLang="en-US" sz="1200" b="0" i="0" kern="1200">
                <a:solidFill>
                  <a:schemeClr val="tx1"/>
                </a:solidFill>
                <a:effectLst/>
                <a:latin typeface="+mn-lt"/>
                <a:ea typeface="+mn-ea"/>
                <a:cs typeface="+mn-cs"/>
              </a:rPr>
              <a:t>例えば、”手話よりも音声言語が断然いいに決まっているよ”、”声を出さないと聴こえる人に認めてもらえないよ”、</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”聴こえないから人一倍頑張らないといけないよ”、”相手は手話が分からないから手話に音声をつけなさい”など。</a:t>
            </a:r>
            <a:endParaRPr kumimoji="1" lang="en-US" altLang="ja-JP" sz="1200" b="0" i="0" kern="1200" dirty="0">
              <a:solidFill>
                <a:schemeClr val="tx1"/>
              </a:solidFill>
              <a:effectLst/>
              <a:latin typeface="+mn-lt"/>
              <a:ea typeface="+mn-ea"/>
              <a:cs typeface="+mn-cs"/>
            </a:endParaRPr>
          </a:p>
          <a:p>
            <a:endParaRPr kumimoji="1" lang="ja-JP" altLang="en-US" sz="1200" b="0" i="0" kern="120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こうした特権的ディスコースに晒され続けているろう児・者の中には、そ</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のディスコースに対抗できるディスコースが見つからず、「自分探し」も狭くなったり偏ったりして自分を肯定しにくくなっていきます。 </a:t>
            </a:r>
          </a:p>
          <a:p>
            <a:r>
              <a:rPr kumimoji="1" lang="ja-JP" altLang="en-US" sz="1200" b="0" i="0" kern="1200">
                <a:solidFill>
                  <a:schemeClr val="tx1"/>
                </a:solidFill>
                <a:effectLst/>
                <a:latin typeface="+mn-lt"/>
                <a:ea typeface="+mn-ea"/>
                <a:cs typeface="+mn-cs"/>
              </a:rPr>
              <a:t>しかし、ろう児・者は、マジョリティである聴者社会を含む外の世界と対峙し、そ</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の世界における自分たちの居場所について考えることから逃れることはできません。</a:t>
            </a:r>
          </a:p>
          <a:p>
            <a:r>
              <a:rPr kumimoji="1" lang="ja-JP" altLang="en-US" sz="1200" b="0" i="0" kern="1200">
                <a:solidFill>
                  <a:schemeClr val="tx1"/>
                </a:solidFill>
                <a:effectLst/>
                <a:latin typeface="+mn-lt"/>
                <a:ea typeface="+mn-ea"/>
                <a:cs typeface="+mn-cs"/>
              </a:rPr>
              <a:t>だからこそ、マジョリティもマイノリティも存在する世界で、自分はどのようなポジション（立ち位置）に立って生きていくのかを探求する</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過程を作ることが重要になるのではないかという問題意識が出てくるわけです。言い換えれば、デフフッドを導入した経験の機会を作る、いうことです。</a:t>
            </a:r>
            <a:endParaRPr kumimoji="1" lang="en-US" altLang="ja-JP" sz="1200" b="0" i="0" kern="1200" dirty="0">
              <a:solidFill>
                <a:schemeClr val="tx1"/>
              </a:solidFill>
              <a:effectLst/>
              <a:latin typeface="+mn-lt"/>
              <a:ea typeface="+mn-ea"/>
              <a:cs typeface="+mn-cs"/>
            </a:endParaRPr>
          </a:p>
          <a:p>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それでは、その経験の機会はどこで作ったらよいのでしょう。</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ここからは、教育学と心理学の視点でろう学校におけるデフフッドの導入を進めている私の考えになります。</a:t>
            </a:r>
            <a:endParaRPr kumimoji="1" lang="en-US" altLang="ja-JP" sz="1200" b="0" i="0" kern="1200" dirty="0">
              <a:solidFill>
                <a:schemeClr val="tx1"/>
              </a:solidFill>
              <a:effectLst/>
              <a:latin typeface="+mn-lt"/>
              <a:ea typeface="+mn-ea"/>
              <a:cs typeface="+mn-cs"/>
            </a:endParaRPr>
          </a:p>
          <a:p>
            <a:r>
              <a:rPr kumimoji="1" lang="ja-JP" altLang="en-US" sz="1200" b="0" i="0" kern="1200">
                <a:solidFill>
                  <a:schemeClr val="tx1"/>
                </a:solidFill>
                <a:effectLst/>
                <a:latin typeface="+mn-lt"/>
                <a:ea typeface="+mn-ea"/>
                <a:cs typeface="+mn-cs"/>
              </a:rPr>
              <a:t>その１つとして考えられるのが「学校」です。</a:t>
            </a:r>
          </a:p>
          <a:p>
            <a:endParaRPr lang="en-US" altLang="ja-JP" dirty="0"/>
          </a:p>
          <a:p>
            <a:br>
              <a:rPr lang="ja-JP" altLang="en-US"/>
            </a:br>
            <a:endParaRPr kumimoji="1" lang="ja-JP" altLang="en-US"/>
          </a:p>
        </p:txBody>
      </p:sp>
      <p:sp>
        <p:nvSpPr>
          <p:cNvPr id="4" name="スライド番号プレースホルダー 3"/>
          <p:cNvSpPr>
            <a:spLocks noGrp="1"/>
          </p:cNvSpPr>
          <p:nvPr>
            <p:ph type="sldNum" sz="quarter" idx="5"/>
          </p:nvPr>
        </p:nvSpPr>
        <p:spPr/>
        <p:txBody>
          <a:bodyPr/>
          <a:lstStyle/>
          <a:p>
            <a:fld id="{B2331703-8DCA-4546-8BFA-CA91779066F0}" type="slidenum">
              <a:rPr kumimoji="1" lang="ja-JP" altLang="en-US" smtClean="0"/>
              <a:t>5</a:t>
            </a:fld>
            <a:endParaRPr kumimoji="1" lang="ja-JP" altLang="en-US"/>
          </a:p>
        </p:txBody>
      </p:sp>
    </p:spTree>
    <p:extLst>
      <p:ext uri="{BB962C8B-B14F-4D97-AF65-F5344CB8AC3E}">
        <p14:creationId xmlns:p14="http://schemas.microsoft.com/office/powerpoint/2010/main" val="3654999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8BAAC-66D8-704C-B8EC-4351C0794F7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1B30ADB-3C16-0745-B6E8-9F9EE211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F42E302-F6D4-FB44-8E9A-9FEAF4BCB27A}"/>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38098F03-1BEC-4C41-B142-78A90B7A25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17F5CA-0D18-EE40-8851-42F9EA2D698A}"/>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2903242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40F304-8935-4E4A-BFB1-0C0C97A682D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05736B8-574E-EB43-BBCC-B55F208B0EA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7FCD36-A421-FB4D-983A-F79E7E1460ED}"/>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1F9AEB73-E762-EA43-9EC1-DA03014B8BF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CFAB69-1746-E549-8684-94A3E1E3A33A}"/>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3386528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F784425-49B5-4346-AF0C-4F861BCAE60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85B53F5-FE39-7948-84C4-F7A7B268CAA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A5AF19-65F7-7F40-AAF5-CE759EC51C45}"/>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68F070C1-D7E7-5848-8903-619A3EEAA1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8C30A1-9E6A-4741-BB1E-747105B13CF5}"/>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3041205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箇条書き">
    <p:spTree>
      <p:nvGrpSpPr>
        <p:cNvPr id="1" name=""/>
        <p:cNvGrpSpPr/>
        <p:nvPr/>
      </p:nvGrpSpPr>
      <p:grpSpPr>
        <a:xfrm>
          <a:off x="0" y="0"/>
          <a:ext cx="0" cy="0"/>
          <a:chOff x="0" y="0"/>
          <a:chExt cx="0" cy="0"/>
        </a:xfrm>
      </p:grpSpPr>
      <p:sp>
        <p:nvSpPr>
          <p:cNvPr id="80" name="本文レベル1…"/>
          <p:cNvSpPr txBox="1">
            <a:spLocks noGrp="1"/>
          </p:cNvSpPr>
          <p:nvPr>
            <p:ph type="body" idx="1"/>
          </p:nvPr>
        </p:nvSpPr>
        <p:spPr>
          <a:xfrm>
            <a:off x="831850" y="622300"/>
            <a:ext cx="10515600" cy="5600700"/>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8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0038115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11A2C9-37A8-974D-8E93-8CA72CD91B0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B96DA65-C23D-D44E-86E6-B671455A43A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BF61404-534A-FA44-9DAD-E445DEEA6CA6}"/>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01882456-8DD5-2741-87CE-2649517639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B7ED44-C71E-1346-B519-FA5F78627DC2}"/>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1577659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28B0EC-279E-DD49-BBC1-C5E628EDD3C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67CAC6-21AE-3643-9888-5D242737D3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56A61EF-A5DC-3440-9E88-B601077168F9}"/>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A7018278-7E44-5C46-BBF6-4AEB8BC6111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B650D5-06C2-BC46-89EB-04144A684A4B}"/>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41872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7B01B9-0F96-8F49-A9BE-F3C7CD42DFD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41733E4-11A5-2944-8F33-62D34DDB77C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83EEA02-DF67-594D-A3B7-C91EBF12877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34D4AAA-6D16-7640-98DD-ED32A11EB31F}"/>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B39827D6-A2A0-114E-BF79-87A6C0EA8CC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C557B12-1201-F741-B56F-EB72D7B570B7}"/>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1425548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5EFAF5-1A40-8249-A327-2D7847BC7F07}"/>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CBEBD40-E928-D14F-AF7F-17DD8E4997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4F15CED-DE61-7B48-BA5E-186E9F9A76C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2FD857C-06AD-9C4C-B22E-24CC89AA78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B6C55B-8144-7849-8C9F-23F45E80763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5D5A59E-F54C-004E-B66D-EA17E72A0F46}"/>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8" name="フッター プレースホルダー 7">
            <a:extLst>
              <a:ext uri="{FF2B5EF4-FFF2-40B4-BE49-F238E27FC236}">
                <a16:creationId xmlns:a16="http://schemas.microsoft.com/office/drawing/2014/main" id="{0623A7BA-AADB-5446-9D92-493290808B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60EE210-3FBD-2F45-9719-20B88FA345B7}"/>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22254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13E68D-8F9F-C44B-9B5F-63A13512E67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4B79246-6CCB-2245-87FB-E0A128810B96}"/>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4" name="フッター プレースホルダー 3">
            <a:extLst>
              <a:ext uri="{FF2B5EF4-FFF2-40B4-BE49-F238E27FC236}">
                <a16:creationId xmlns:a16="http://schemas.microsoft.com/office/drawing/2014/main" id="{F60A6028-604A-CE41-8BEA-A0D9BC42ED6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F9EC693-22A7-3E4C-A0A6-6FFC7149605E}"/>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4184315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F794BD3-22E1-6D4C-A2A8-30AA74C60FE3}"/>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3" name="フッター プレースホルダー 2">
            <a:extLst>
              <a:ext uri="{FF2B5EF4-FFF2-40B4-BE49-F238E27FC236}">
                <a16:creationId xmlns:a16="http://schemas.microsoft.com/office/drawing/2014/main" id="{ACDF9212-675A-C94E-9336-1CE71FDA2DE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1C01A0C-34FC-104F-A693-EA9300F64D42}"/>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4168768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8E07A6-9829-1340-8899-A4D5EBB20A3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1ED478-E6C2-134D-948B-56F8D4C97A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46ADDE-800F-A543-AD79-7BAF88DA3F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9E1B66E-F427-3F42-B057-F1E0E8F63A63}"/>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9BA3B9AD-EAEB-4F4B-BFC1-4406921CF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13D8DF-E084-1E4F-B5DC-2E47AAC75AD9}"/>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1717925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5942D-B9C3-0040-A796-DE0D69237BE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B6A1CD5-B158-2A4C-914D-4B89EC5477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1FD1891-F930-A84C-931D-7AC220FA6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3C689E-1ADA-C847-9C9C-3DF88826E0F2}"/>
              </a:ext>
            </a:extLst>
          </p:cNvPr>
          <p:cNvSpPr>
            <a:spLocks noGrp="1"/>
          </p:cNvSpPr>
          <p:nvPr>
            <p:ph type="dt" sz="half" idx="10"/>
          </p:nvPr>
        </p:nvSpPr>
        <p:spPr/>
        <p:txBody>
          <a:bodyPr/>
          <a:lstStyle/>
          <a:p>
            <a:fld id="{0F114274-44F8-244C-A2DD-AF93CF36A855}" type="datetimeFigureOut">
              <a:rPr kumimoji="1" lang="ja-JP" altLang="en-US" smtClean="0"/>
              <a:t>2022/3/25</a:t>
            </a:fld>
            <a:endParaRPr kumimoji="1" lang="ja-JP" altLang="en-US"/>
          </a:p>
        </p:txBody>
      </p:sp>
      <p:sp>
        <p:nvSpPr>
          <p:cNvPr id="6" name="フッター プレースホルダー 5">
            <a:extLst>
              <a:ext uri="{FF2B5EF4-FFF2-40B4-BE49-F238E27FC236}">
                <a16:creationId xmlns:a16="http://schemas.microsoft.com/office/drawing/2014/main" id="{75011444-ACA9-5D43-8619-B58449686F5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A2A350-3B12-2D4F-81D3-877A2C3E513F}"/>
              </a:ext>
            </a:extLst>
          </p:cNvPr>
          <p:cNvSpPr>
            <a:spLocks noGrp="1"/>
          </p:cNvSpPr>
          <p:nvPr>
            <p:ph type="sldNum" sz="quarter" idx="12"/>
          </p:nvPr>
        </p:nvSpPr>
        <p:spPr/>
        <p:txBody>
          <a:body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1748374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39771BB-FFD4-044E-8937-9E5D2B9A6A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209447F-3706-4F41-BEC2-E37A8656E8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2F90C0-9F67-F14E-A2E1-2270AF119A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14274-44F8-244C-A2DD-AF93CF36A855}" type="datetimeFigureOut">
              <a:rPr kumimoji="1" lang="ja-JP" altLang="en-US" smtClean="0"/>
              <a:t>2022/3/25</a:t>
            </a:fld>
            <a:endParaRPr kumimoji="1" lang="ja-JP" altLang="en-US"/>
          </a:p>
        </p:txBody>
      </p:sp>
      <p:sp>
        <p:nvSpPr>
          <p:cNvPr id="5" name="フッター プレースホルダー 4">
            <a:extLst>
              <a:ext uri="{FF2B5EF4-FFF2-40B4-BE49-F238E27FC236}">
                <a16:creationId xmlns:a16="http://schemas.microsoft.com/office/drawing/2014/main" id="{7ADBE410-26B3-854D-89A8-8B2C496088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314165D-E0EE-144B-933D-AB122507A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6663F-F7A5-6E43-B6B5-D420B622F77C}" type="slidenum">
              <a:rPr kumimoji="1" lang="ja-JP" altLang="en-US" smtClean="0"/>
              <a:t>‹#›</a:t>
            </a:fld>
            <a:endParaRPr kumimoji="1" lang="ja-JP" altLang="en-US"/>
          </a:p>
        </p:txBody>
      </p:sp>
    </p:spTree>
    <p:extLst>
      <p:ext uri="{BB962C8B-B14F-4D97-AF65-F5344CB8AC3E}">
        <p14:creationId xmlns:p14="http://schemas.microsoft.com/office/powerpoint/2010/main" val="853749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note.com/matsuzakijo/n/nc71cc69f10b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ote.com/matsuzakijo/n/nc71cc69f10b9"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note.com/matsuzakijo/n/nc71cc69f10b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https://note.com/matsuzakijo/n/nc71cc69f10b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AWgf88hXPiU" TargetMode="External"/><Relationship Id="rId2" Type="http://schemas.openxmlformats.org/officeDocument/2006/relationships/hyperlink" Target="https://www.youtube.com/watch?v=_rBF7sx8id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389E44-B7A5-9741-9471-BF92929C9DC9}"/>
              </a:ext>
            </a:extLst>
          </p:cNvPr>
          <p:cNvSpPr>
            <a:spLocks noGrp="1"/>
          </p:cNvSpPr>
          <p:nvPr>
            <p:ph type="ctrTitle"/>
          </p:nvPr>
        </p:nvSpPr>
        <p:spPr/>
        <p:txBody>
          <a:bodyPr/>
          <a:lstStyle/>
          <a:p>
            <a:r>
              <a:rPr kumimoji="1" lang="ja-JP" altLang="en-US"/>
              <a:t>デフフッドとは</a:t>
            </a:r>
          </a:p>
        </p:txBody>
      </p:sp>
    </p:spTree>
    <p:extLst>
      <p:ext uri="{BB962C8B-B14F-4D97-AF65-F5344CB8AC3E}">
        <p14:creationId xmlns:p14="http://schemas.microsoft.com/office/powerpoint/2010/main" val="373728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31D349-7690-DF40-8963-C849E0AFDEE0}"/>
              </a:ext>
            </a:extLst>
          </p:cNvPr>
          <p:cNvSpPr>
            <a:spLocks noGrp="1"/>
          </p:cNvSpPr>
          <p:nvPr>
            <p:ph type="title"/>
          </p:nvPr>
        </p:nvSpPr>
        <p:spPr/>
        <p:txBody>
          <a:bodyPr/>
          <a:lstStyle/>
          <a:p>
            <a:r>
              <a:rPr kumimoji="1" lang="ja-JP" altLang="en-US"/>
              <a:t>デフフッド</a:t>
            </a:r>
            <a:r>
              <a:rPr kumimoji="1" lang="en-US" altLang="ja-JP" dirty="0"/>
              <a:t>(Deafhood)</a:t>
            </a:r>
            <a:endParaRPr kumimoji="1" lang="ja-JP" altLang="en-US"/>
          </a:p>
        </p:txBody>
      </p:sp>
      <p:sp>
        <p:nvSpPr>
          <p:cNvPr id="3" name="コンテンツ プレースホルダー 2">
            <a:extLst>
              <a:ext uri="{FF2B5EF4-FFF2-40B4-BE49-F238E27FC236}">
                <a16:creationId xmlns:a16="http://schemas.microsoft.com/office/drawing/2014/main" id="{877803F0-C852-B849-B91A-D2F0A95E5E2F}"/>
              </a:ext>
            </a:extLst>
          </p:cNvPr>
          <p:cNvSpPr>
            <a:spLocks noGrp="1"/>
          </p:cNvSpPr>
          <p:nvPr>
            <p:ph idx="1"/>
          </p:nvPr>
        </p:nvSpPr>
        <p:spPr/>
        <p:txBody>
          <a:bodyPr>
            <a:normAutofit lnSpcReduction="10000"/>
          </a:bodyPr>
          <a:lstStyle/>
          <a:p>
            <a:pPr marL="0" indent="0">
              <a:buNone/>
            </a:pPr>
            <a:endParaRPr lang="en-US" altLang="ja-JP" dirty="0"/>
          </a:p>
          <a:p>
            <a:pPr marL="0" indent="0">
              <a:buNone/>
            </a:pPr>
            <a:endParaRPr lang="en-US" altLang="ja-JP" dirty="0"/>
          </a:p>
          <a:p>
            <a:pPr marL="0" indent="0">
              <a:buNone/>
            </a:pPr>
            <a:r>
              <a:rPr lang="ja-JP" altLang="en-US"/>
              <a:t>パティ・ラッド</a:t>
            </a:r>
            <a:r>
              <a:rPr lang="en-US" altLang="ja-JP" dirty="0"/>
              <a:t>(Paddy Ladd)</a:t>
            </a:r>
            <a:r>
              <a:rPr lang="ja-JP" altLang="en-US"/>
              <a:t>考案</a:t>
            </a:r>
            <a:endParaRPr lang="en-US" altLang="ja-JP" dirty="0"/>
          </a:p>
          <a:p>
            <a:pPr marL="0" indent="0">
              <a:buNone/>
            </a:pPr>
            <a:endParaRPr lang="en-US" altLang="ja-JP" dirty="0"/>
          </a:p>
          <a:p>
            <a:pPr marL="0" indent="0">
              <a:buNone/>
            </a:pPr>
            <a:endParaRPr lang="en-US" altLang="ja-JP" dirty="0"/>
          </a:p>
          <a:p>
            <a:pPr marL="0" indent="0">
              <a:buNone/>
            </a:pPr>
            <a:r>
              <a:rPr lang="ja-JP" altLang="en-US"/>
              <a:t>・生まれつきのろう者（ネイティブサイナー）</a:t>
            </a:r>
            <a:endParaRPr lang="en-US" altLang="ja-JP" dirty="0"/>
          </a:p>
          <a:p>
            <a:pPr marL="0" indent="0">
              <a:buNone/>
            </a:pPr>
            <a:r>
              <a:rPr lang="ja-JP" altLang="en-US"/>
              <a:t>・イギリスにあるブリストル大学ろう者学センターの教員</a:t>
            </a:r>
            <a:endParaRPr lang="en-US" altLang="ja-JP" dirty="0"/>
          </a:p>
          <a:p>
            <a:pPr marL="0" indent="0">
              <a:buNone/>
            </a:pPr>
            <a:r>
              <a:rPr lang="ja-JP" altLang="en-US"/>
              <a:t>・ろう文化の研究で博士号を取得</a:t>
            </a:r>
          </a:p>
          <a:p>
            <a:pPr marL="0" indent="0">
              <a:buNone/>
            </a:pPr>
            <a:r>
              <a:rPr lang="en" altLang="ja-JP" sz="2000" dirty="0">
                <a:solidFill>
                  <a:schemeClr val="accent1">
                    <a:lumMod val="75000"/>
                  </a:schemeClr>
                </a:solidFill>
                <a:hlinkClick r:id="rId2"/>
              </a:rPr>
              <a:t>https://note.com/matsuzakijo/n/nc71cc69f10b9</a:t>
            </a:r>
            <a:r>
              <a:rPr lang="ja-JP" altLang="en-US" sz="2000">
                <a:solidFill>
                  <a:schemeClr val="accent1">
                    <a:lumMod val="75000"/>
                  </a:schemeClr>
                </a:solidFill>
              </a:rPr>
              <a:t>デフフッドを導入したろう教育の実践</a:t>
            </a:r>
            <a:endParaRPr lang="en-US" altLang="ja-JP" sz="2000" dirty="0">
              <a:solidFill>
                <a:schemeClr val="accent1">
                  <a:lumMod val="75000"/>
                </a:schemeClr>
              </a:solidFill>
            </a:endParaRPr>
          </a:p>
        </p:txBody>
      </p:sp>
      <p:pic>
        <p:nvPicPr>
          <p:cNvPr id="4" name="図 3">
            <a:extLst>
              <a:ext uri="{FF2B5EF4-FFF2-40B4-BE49-F238E27FC236}">
                <a16:creationId xmlns:a16="http://schemas.microsoft.com/office/drawing/2014/main" id="{310D4A4F-9C12-1149-A186-6F7B9492543F}"/>
              </a:ext>
            </a:extLst>
          </p:cNvPr>
          <p:cNvPicPr>
            <a:picLocks noChangeAspect="1"/>
          </p:cNvPicPr>
          <p:nvPr/>
        </p:nvPicPr>
        <p:blipFill>
          <a:blip r:embed="rId3"/>
          <a:stretch>
            <a:fillRect/>
          </a:stretch>
        </p:blipFill>
        <p:spPr>
          <a:xfrm>
            <a:off x="7924800" y="681037"/>
            <a:ext cx="2870200" cy="2870200"/>
          </a:xfrm>
          <a:prstGeom prst="rect">
            <a:avLst/>
          </a:prstGeom>
        </p:spPr>
      </p:pic>
    </p:spTree>
    <p:extLst>
      <p:ext uri="{BB962C8B-B14F-4D97-AF65-F5344CB8AC3E}">
        <p14:creationId xmlns:p14="http://schemas.microsoft.com/office/powerpoint/2010/main" val="303019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コンテンツ プレースホルダー 2">
            <a:extLst>
              <a:ext uri="{FF2B5EF4-FFF2-40B4-BE49-F238E27FC236}">
                <a16:creationId xmlns:a16="http://schemas.microsoft.com/office/drawing/2014/main" id="{9A8B90BA-90B3-BA46-B378-9ACA5EF6856E}"/>
              </a:ext>
            </a:extLst>
          </p:cNvPr>
          <p:cNvSpPr>
            <a:spLocks noGrp="1"/>
          </p:cNvSpPr>
          <p:nvPr>
            <p:ph idx="1"/>
          </p:nvPr>
        </p:nvSpPr>
        <p:spPr>
          <a:xfrm>
            <a:off x="838200" y="1825624"/>
            <a:ext cx="10515600" cy="5032375"/>
          </a:xfrm>
        </p:spPr>
        <p:txBody>
          <a:bodyPr>
            <a:normAutofit/>
          </a:bodyPr>
          <a:lstStyle/>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a:highlight>
                  <a:srgbClr val="FFFF00"/>
                </a:highlight>
              </a:rPr>
              <a:t>「ろう」である自分の生き方の探求であり、「自分探し」</a:t>
            </a:r>
            <a:endParaRPr lang="en-US" altLang="ja-JP" dirty="0">
              <a:highlight>
                <a:srgbClr val="FFFF00"/>
              </a:highlight>
            </a:endParaRPr>
          </a:p>
          <a:p>
            <a:pPr marL="0" indent="0">
              <a:buNone/>
            </a:pPr>
            <a:r>
              <a:rPr kumimoji="1" lang="ja-JP" altLang="en-US"/>
              <a:t>この探究の過程こそ、彼は</a:t>
            </a:r>
            <a:r>
              <a:rPr kumimoji="1" lang="en-US" altLang="ja-JP" b="1" dirty="0">
                <a:solidFill>
                  <a:srgbClr val="FF0000"/>
                </a:solidFill>
              </a:rPr>
              <a:t>『</a:t>
            </a:r>
            <a:r>
              <a:rPr kumimoji="1" lang="ja-JP" altLang="en-US" b="1">
                <a:solidFill>
                  <a:srgbClr val="FF0000"/>
                </a:solidFill>
              </a:rPr>
              <a:t>デフフッド</a:t>
            </a:r>
            <a:r>
              <a:rPr lang="en-US" altLang="ja-JP" b="1" dirty="0">
                <a:solidFill>
                  <a:srgbClr val="FF0000"/>
                </a:solidFill>
              </a:rPr>
              <a:t>』</a:t>
            </a:r>
            <a:r>
              <a:rPr lang="ja-JP" altLang="en-US"/>
              <a:t>であると言っています。</a:t>
            </a:r>
            <a:endParaRPr kumimoji="1" lang="en-US" altLang="ja-JP" dirty="0"/>
          </a:p>
          <a:p>
            <a:pPr marL="0" lvl="0" indent="0">
              <a:buNone/>
            </a:pPr>
            <a:r>
              <a:rPr lang="en" altLang="ja-JP" sz="2000" dirty="0">
                <a:solidFill>
                  <a:srgbClr val="4472C4">
                    <a:lumMod val="75000"/>
                  </a:srgbClr>
                </a:solidFill>
                <a:hlinkClick r:id="rId3">
                  <a:extLst>
                    <a:ext uri="{A12FA001-AC4F-418D-AE19-62706E023703}">
                      <ahyp:hlinkClr xmlns:ahyp="http://schemas.microsoft.com/office/drawing/2018/hyperlinkcolor" val="tx"/>
                    </a:ext>
                  </a:extLst>
                </a:hlinkClick>
              </a:rPr>
              <a:t>https://note.com/matsuzakijo/n/nc71cc69f10b9</a:t>
            </a:r>
            <a:r>
              <a:rPr lang="ja-JP" altLang="en-US" sz="2000">
                <a:solidFill>
                  <a:srgbClr val="4472C4">
                    <a:lumMod val="75000"/>
                  </a:srgbClr>
                </a:solidFill>
              </a:rPr>
              <a:t>デフフッドを導入したろう教育の実践</a:t>
            </a:r>
            <a:endParaRPr lang="en-US" altLang="ja-JP" sz="2000" dirty="0">
              <a:solidFill>
                <a:srgbClr val="4472C4">
                  <a:lumMod val="75000"/>
                </a:srgbClr>
              </a:solidFill>
            </a:endParaRPr>
          </a:p>
          <a:p>
            <a:pPr marL="0" indent="0">
              <a:buNone/>
            </a:pPr>
            <a:endParaRPr kumimoji="1" lang="ja-JP" altLang="en-US"/>
          </a:p>
        </p:txBody>
      </p:sp>
      <p:sp>
        <p:nvSpPr>
          <p:cNvPr id="11" name="円/楕円 10">
            <a:extLst>
              <a:ext uri="{FF2B5EF4-FFF2-40B4-BE49-F238E27FC236}">
                <a16:creationId xmlns:a16="http://schemas.microsoft.com/office/drawing/2014/main" id="{5C04AF17-1B30-3F4A-BDAE-1F2527877727}"/>
              </a:ext>
            </a:extLst>
          </p:cNvPr>
          <p:cNvSpPr/>
          <p:nvPr/>
        </p:nvSpPr>
        <p:spPr>
          <a:xfrm>
            <a:off x="2699104" y="2569087"/>
            <a:ext cx="2939845" cy="1719826"/>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a:extLst>
              <a:ext uri="{FF2B5EF4-FFF2-40B4-BE49-F238E27FC236}">
                <a16:creationId xmlns:a16="http://schemas.microsoft.com/office/drawing/2014/main" id="{4FEEB335-83BE-FB44-B07B-4995F427894E}"/>
              </a:ext>
            </a:extLst>
          </p:cNvPr>
          <p:cNvSpPr/>
          <p:nvPr/>
        </p:nvSpPr>
        <p:spPr>
          <a:xfrm>
            <a:off x="6342118" y="2569087"/>
            <a:ext cx="2939845" cy="1719826"/>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A09034D7-F074-2D44-90CE-858FB07947D5}"/>
              </a:ext>
            </a:extLst>
          </p:cNvPr>
          <p:cNvSpPr>
            <a:spLocks noGrp="1"/>
          </p:cNvSpPr>
          <p:nvPr>
            <p:ph type="title"/>
          </p:nvPr>
        </p:nvSpPr>
        <p:spPr/>
        <p:txBody>
          <a:bodyPr/>
          <a:lstStyle/>
          <a:p>
            <a:r>
              <a:rPr kumimoji="1" lang="ja-JP" altLang="en-US"/>
              <a:t>デフフッドとは自分探しである。</a:t>
            </a:r>
          </a:p>
        </p:txBody>
      </p:sp>
      <p:sp>
        <p:nvSpPr>
          <p:cNvPr id="12" name="円/楕円 11">
            <a:extLst>
              <a:ext uri="{FF2B5EF4-FFF2-40B4-BE49-F238E27FC236}">
                <a16:creationId xmlns:a16="http://schemas.microsoft.com/office/drawing/2014/main" id="{C3938CFA-84FB-ED4A-AF9F-A0B43E8BD0BE}"/>
              </a:ext>
            </a:extLst>
          </p:cNvPr>
          <p:cNvSpPr/>
          <p:nvPr/>
        </p:nvSpPr>
        <p:spPr>
          <a:xfrm>
            <a:off x="4510855" y="1709174"/>
            <a:ext cx="2939845" cy="1719826"/>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a:extLst>
              <a:ext uri="{FF2B5EF4-FFF2-40B4-BE49-F238E27FC236}">
                <a16:creationId xmlns:a16="http://schemas.microsoft.com/office/drawing/2014/main" id="{E64AD7AB-5115-1149-A5C7-19D523308D71}"/>
              </a:ext>
            </a:extLst>
          </p:cNvPr>
          <p:cNvPicPr>
            <a:picLocks noChangeAspect="1"/>
          </p:cNvPicPr>
          <p:nvPr/>
        </p:nvPicPr>
        <p:blipFill>
          <a:blip r:embed="rId4"/>
          <a:stretch>
            <a:fillRect/>
          </a:stretch>
        </p:blipFill>
        <p:spPr>
          <a:xfrm>
            <a:off x="4997327" y="3137809"/>
            <a:ext cx="1959897" cy="1646313"/>
          </a:xfrm>
          <a:prstGeom prst="rect">
            <a:avLst/>
          </a:prstGeom>
        </p:spPr>
      </p:pic>
      <p:sp>
        <p:nvSpPr>
          <p:cNvPr id="13" name="テキスト ボックス 12">
            <a:extLst>
              <a:ext uri="{FF2B5EF4-FFF2-40B4-BE49-F238E27FC236}">
                <a16:creationId xmlns:a16="http://schemas.microsoft.com/office/drawing/2014/main" id="{4830D212-5CE5-AA45-B18A-99CFC61787B7}"/>
              </a:ext>
            </a:extLst>
          </p:cNvPr>
          <p:cNvSpPr txBox="1"/>
          <p:nvPr/>
        </p:nvSpPr>
        <p:spPr>
          <a:xfrm>
            <a:off x="2590329" y="3174787"/>
            <a:ext cx="2351876" cy="461665"/>
          </a:xfrm>
          <a:prstGeom prst="rect">
            <a:avLst/>
          </a:prstGeom>
          <a:noFill/>
        </p:spPr>
        <p:txBody>
          <a:bodyPr wrap="square" rtlCol="0">
            <a:spAutoFit/>
          </a:bodyPr>
          <a:lstStyle/>
          <a:p>
            <a:pPr algn="ctr"/>
            <a:r>
              <a:rPr kumimoji="1" lang="ja-JP" altLang="en-US" sz="2400">
                <a:latin typeface="Toppan Bunkyu Midashi Gothic Extrabold" panose="020B0900000000000000" pitchFamily="34" charset="-128"/>
                <a:ea typeface="Toppan Bunkyu Midashi Gothic Extrabold" panose="020B0900000000000000" pitchFamily="34" charset="-128"/>
              </a:rPr>
              <a:t>マイノリティ</a:t>
            </a:r>
          </a:p>
        </p:txBody>
      </p:sp>
      <p:sp>
        <p:nvSpPr>
          <p:cNvPr id="14" name="テキスト ボックス 13">
            <a:extLst>
              <a:ext uri="{FF2B5EF4-FFF2-40B4-BE49-F238E27FC236}">
                <a16:creationId xmlns:a16="http://schemas.microsoft.com/office/drawing/2014/main" id="{222C0CAC-19E5-AF4E-A9EA-AAA7270677AA}"/>
              </a:ext>
            </a:extLst>
          </p:cNvPr>
          <p:cNvSpPr txBox="1"/>
          <p:nvPr/>
        </p:nvSpPr>
        <p:spPr>
          <a:xfrm>
            <a:off x="7135306" y="3208236"/>
            <a:ext cx="2351876" cy="461665"/>
          </a:xfrm>
          <a:prstGeom prst="rect">
            <a:avLst/>
          </a:prstGeom>
          <a:noFill/>
        </p:spPr>
        <p:txBody>
          <a:bodyPr wrap="square" rtlCol="0">
            <a:spAutoFit/>
          </a:bodyPr>
          <a:lstStyle/>
          <a:p>
            <a:pPr algn="ctr"/>
            <a:r>
              <a:rPr lang="ja-JP" altLang="en-US" sz="2400">
                <a:latin typeface="Toppan Bunkyu Midashi Gothic Extrabold" panose="020B0900000000000000" pitchFamily="34" charset="-128"/>
                <a:ea typeface="Toppan Bunkyu Midashi Gothic Extrabold" panose="020B0900000000000000" pitchFamily="34" charset="-128"/>
              </a:rPr>
              <a:t>マジョリティ</a:t>
            </a:r>
            <a:endParaRPr kumimoji="1" lang="ja-JP" altLang="en-US" sz="2400">
              <a:latin typeface="Toppan Bunkyu Midashi Gothic Extrabold" panose="020B0900000000000000" pitchFamily="34" charset="-128"/>
              <a:ea typeface="Toppan Bunkyu Midashi Gothic Extrabold" panose="020B0900000000000000" pitchFamily="34" charset="-128"/>
            </a:endParaRPr>
          </a:p>
        </p:txBody>
      </p:sp>
      <p:sp>
        <p:nvSpPr>
          <p:cNvPr id="15" name="テキスト ボックス 14">
            <a:extLst>
              <a:ext uri="{FF2B5EF4-FFF2-40B4-BE49-F238E27FC236}">
                <a16:creationId xmlns:a16="http://schemas.microsoft.com/office/drawing/2014/main" id="{3B3E03EC-86CC-BE45-B37A-1A59FCDB0B40}"/>
              </a:ext>
            </a:extLst>
          </p:cNvPr>
          <p:cNvSpPr txBox="1"/>
          <p:nvPr/>
        </p:nvSpPr>
        <p:spPr>
          <a:xfrm>
            <a:off x="4328200" y="1989446"/>
            <a:ext cx="3298149" cy="646331"/>
          </a:xfrm>
          <a:prstGeom prst="rect">
            <a:avLst/>
          </a:prstGeom>
          <a:noFill/>
        </p:spPr>
        <p:txBody>
          <a:bodyPr wrap="square" rtlCol="0">
            <a:spAutoFit/>
          </a:bodyPr>
          <a:lstStyle/>
          <a:p>
            <a:pPr algn="ctr"/>
            <a:r>
              <a:rPr lang="ja-JP" altLang="en-US">
                <a:latin typeface="Toppan Bunkyu Midashi Gothic Extrabold" panose="020B0900000000000000" pitchFamily="34" charset="-128"/>
                <a:ea typeface="Toppan Bunkyu Midashi Gothic Extrabold" panose="020B0900000000000000" pitchFamily="34" charset="-128"/>
              </a:rPr>
              <a:t>マイノリティとマジョリティ間の社会的・歴史的な物語</a:t>
            </a:r>
            <a:endParaRPr kumimoji="1" lang="ja-JP" altLang="en-US">
              <a:latin typeface="Toppan Bunkyu Midashi Gothic Extrabold" panose="020B0900000000000000" pitchFamily="34" charset="-128"/>
              <a:ea typeface="Toppan Bunkyu Midashi Gothic Extrabold" panose="020B0900000000000000" pitchFamily="34" charset="-128"/>
            </a:endParaRPr>
          </a:p>
        </p:txBody>
      </p:sp>
      <p:sp>
        <p:nvSpPr>
          <p:cNvPr id="17" name="テキスト ボックス 16">
            <a:extLst>
              <a:ext uri="{FF2B5EF4-FFF2-40B4-BE49-F238E27FC236}">
                <a16:creationId xmlns:a16="http://schemas.microsoft.com/office/drawing/2014/main" id="{25DC0229-2540-F647-B05A-837ED01F99D1}"/>
              </a:ext>
            </a:extLst>
          </p:cNvPr>
          <p:cNvSpPr txBox="1"/>
          <p:nvPr/>
        </p:nvSpPr>
        <p:spPr>
          <a:xfrm>
            <a:off x="4814596" y="3695440"/>
            <a:ext cx="2351876" cy="369332"/>
          </a:xfrm>
          <a:prstGeom prst="rect">
            <a:avLst/>
          </a:prstGeom>
          <a:noFill/>
        </p:spPr>
        <p:txBody>
          <a:bodyPr wrap="square" rtlCol="0">
            <a:spAutoFit/>
          </a:bodyPr>
          <a:lstStyle/>
          <a:p>
            <a:pPr algn="ctr"/>
            <a:r>
              <a:rPr kumimoji="1" lang="ja-JP" altLang="en-US">
                <a:latin typeface="Toppan Bunkyu Midashi Gothic Extrabold" panose="020B0900000000000000" pitchFamily="34" charset="-128"/>
                <a:ea typeface="Toppan Bunkyu Midashi Gothic Extrabold" panose="020B0900000000000000" pitchFamily="34" charset="-128"/>
              </a:rPr>
              <a:t>自己</a:t>
            </a:r>
          </a:p>
        </p:txBody>
      </p:sp>
      <p:sp>
        <p:nvSpPr>
          <p:cNvPr id="18" name="左右矢印 17">
            <a:extLst>
              <a:ext uri="{FF2B5EF4-FFF2-40B4-BE49-F238E27FC236}">
                <a16:creationId xmlns:a16="http://schemas.microsoft.com/office/drawing/2014/main" id="{268137A7-480B-0347-AC7A-3130D8AFDBB5}"/>
              </a:ext>
            </a:extLst>
          </p:cNvPr>
          <p:cNvSpPr/>
          <p:nvPr/>
        </p:nvSpPr>
        <p:spPr>
          <a:xfrm rot="19607942">
            <a:off x="6884350" y="3630847"/>
            <a:ext cx="564243" cy="241752"/>
          </a:xfrm>
          <a:prstGeom prst="lef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左右矢印 18">
            <a:extLst>
              <a:ext uri="{FF2B5EF4-FFF2-40B4-BE49-F238E27FC236}">
                <a16:creationId xmlns:a16="http://schemas.microsoft.com/office/drawing/2014/main" id="{B66C9391-BF69-D543-BC34-A1B076528A3C}"/>
              </a:ext>
            </a:extLst>
          </p:cNvPr>
          <p:cNvSpPr/>
          <p:nvPr/>
        </p:nvSpPr>
        <p:spPr>
          <a:xfrm rot="2065939">
            <a:off x="4486737" y="3638354"/>
            <a:ext cx="564243" cy="241752"/>
          </a:xfrm>
          <a:prstGeom prst="lef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左右矢印 19">
            <a:extLst>
              <a:ext uri="{FF2B5EF4-FFF2-40B4-BE49-F238E27FC236}">
                <a16:creationId xmlns:a16="http://schemas.microsoft.com/office/drawing/2014/main" id="{20AA5813-E1CD-1641-8240-294479A62E7C}"/>
              </a:ext>
            </a:extLst>
          </p:cNvPr>
          <p:cNvSpPr/>
          <p:nvPr/>
        </p:nvSpPr>
        <p:spPr>
          <a:xfrm rot="5400000">
            <a:off x="5708411" y="2797023"/>
            <a:ext cx="564243" cy="241752"/>
          </a:xfrm>
          <a:prstGeom prst="lef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環状矢印 20">
            <a:extLst>
              <a:ext uri="{FF2B5EF4-FFF2-40B4-BE49-F238E27FC236}">
                <a16:creationId xmlns:a16="http://schemas.microsoft.com/office/drawing/2014/main" id="{D4C0B438-BB61-9A4D-BE55-17AA41034AB2}"/>
              </a:ext>
            </a:extLst>
          </p:cNvPr>
          <p:cNvSpPr/>
          <p:nvPr/>
        </p:nvSpPr>
        <p:spPr>
          <a:xfrm>
            <a:off x="5537452" y="3334957"/>
            <a:ext cx="897600" cy="954700"/>
          </a:xfrm>
          <a:prstGeom prst="circular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テキスト ボックス 21">
            <a:extLst>
              <a:ext uri="{FF2B5EF4-FFF2-40B4-BE49-F238E27FC236}">
                <a16:creationId xmlns:a16="http://schemas.microsoft.com/office/drawing/2014/main" id="{76074D30-DACC-8942-9248-4F809719872C}"/>
              </a:ext>
            </a:extLst>
          </p:cNvPr>
          <p:cNvSpPr txBox="1"/>
          <p:nvPr/>
        </p:nvSpPr>
        <p:spPr>
          <a:xfrm>
            <a:off x="4801336" y="2679103"/>
            <a:ext cx="2351876" cy="461665"/>
          </a:xfrm>
          <a:prstGeom prst="rect">
            <a:avLst/>
          </a:prstGeom>
          <a:noFill/>
        </p:spPr>
        <p:txBody>
          <a:bodyPr wrap="square" rtlCol="0">
            <a:spAutoFit/>
          </a:bodyPr>
          <a:lstStyle/>
          <a:p>
            <a:pPr algn="ctr"/>
            <a:r>
              <a:rPr kumimoji="1" lang="ja-JP" altLang="en-US" sz="2400">
                <a:solidFill>
                  <a:schemeClr val="accent2">
                    <a:lumMod val="40000"/>
                    <a:lumOff val="60000"/>
                  </a:schemeClr>
                </a:solidFill>
                <a:latin typeface="Toppan Bunkyu Midashi Gothic Extrabold" panose="020B0900000000000000" pitchFamily="34" charset="-128"/>
                <a:ea typeface="Toppan Bunkyu Midashi Gothic Extrabold" panose="020B0900000000000000" pitchFamily="34" charset="-128"/>
              </a:rPr>
              <a:t>対　話</a:t>
            </a:r>
            <a:endParaRPr kumimoji="1" lang="ja-JP" altLang="en-US">
              <a:solidFill>
                <a:schemeClr val="accent2">
                  <a:lumMod val="40000"/>
                  <a:lumOff val="60000"/>
                </a:schemeClr>
              </a:solidFill>
              <a:latin typeface="Toppan Bunkyu Midashi Gothic Extrabold" panose="020B0900000000000000" pitchFamily="34" charset="-128"/>
              <a:ea typeface="Toppan Bunkyu Midashi Gothic Extrabold" panose="020B0900000000000000" pitchFamily="34" charset="-128"/>
            </a:endParaRPr>
          </a:p>
        </p:txBody>
      </p:sp>
    </p:spTree>
    <p:extLst>
      <p:ext uri="{BB962C8B-B14F-4D97-AF65-F5344CB8AC3E}">
        <p14:creationId xmlns:p14="http://schemas.microsoft.com/office/powerpoint/2010/main" val="1345659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BCEB3F-F3AA-E443-9E3D-B86262F3024A}"/>
              </a:ext>
            </a:extLst>
          </p:cNvPr>
          <p:cNvSpPr>
            <a:spLocks noGrp="1"/>
          </p:cNvSpPr>
          <p:nvPr>
            <p:ph type="title"/>
          </p:nvPr>
        </p:nvSpPr>
        <p:spPr/>
        <p:txBody>
          <a:bodyPr/>
          <a:lstStyle/>
          <a:p>
            <a:r>
              <a:rPr kumimoji="1" lang="ja-JP" altLang="en-US"/>
              <a:t>デフフッドとは探究の結果ではない。</a:t>
            </a:r>
          </a:p>
        </p:txBody>
      </p:sp>
      <p:sp>
        <p:nvSpPr>
          <p:cNvPr id="3" name="コンテンツ プレースホルダー 2">
            <a:extLst>
              <a:ext uri="{FF2B5EF4-FFF2-40B4-BE49-F238E27FC236}">
                <a16:creationId xmlns:a16="http://schemas.microsoft.com/office/drawing/2014/main" id="{B56C447D-6D66-C04B-BDBE-77762E2F702D}"/>
              </a:ext>
            </a:extLst>
          </p:cNvPr>
          <p:cNvSpPr>
            <a:spLocks noGrp="1"/>
          </p:cNvSpPr>
          <p:nvPr>
            <p:ph idx="1"/>
          </p:nvPr>
        </p:nvSpPr>
        <p:spPr>
          <a:xfrm>
            <a:off x="838200" y="1825624"/>
            <a:ext cx="10515600" cy="5032375"/>
          </a:xfrm>
        </p:spPr>
        <p:txBody>
          <a:bodyPr>
            <a:normAutofit fontScale="92500" lnSpcReduction="10000"/>
          </a:bodyPr>
          <a:lstStyle/>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lvl="0" indent="0">
              <a:buNone/>
            </a:pPr>
            <a:r>
              <a:rPr lang="en" altLang="ja-JP" sz="2200" dirty="0">
                <a:solidFill>
                  <a:srgbClr val="4472C4">
                    <a:lumMod val="75000"/>
                  </a:srgbClr>
                </a:solidFill>
                <a:hlinkClick r:id="rId3">
                  <a:extLst>
                    <a:ext uri="{A12FA001-AC4F-418D-AE19-62706E023703}">
                      <ahyp:hlinkClr xmlns:ahyp="http://schemas.microsoft.com/office/drawing/2018/hyperlinkcolor" val="tx"/>
                    </a:ext>
                  </a:extLst>
                </a:hlinkClick>
              </a:rPr>
              <a:t>https://note.com/matsuzakijo/n/nc71cc69f10b9</a:t>
            </a:r>
            <a:r>
              <a:rPr lang="ja-JP" altLang="en-US" sz="2200">
                <a:solidFill>
                  <a:srgbClr val="4472C4">
                    <a:lumMod val="75000"/>
                  </a:srgbClr>
                </a:solidFill>
              </a:rPr>
              <a:t>デフフッドを導入したろう教育の実践</a:t>
            </a:r>
            <a:endParaRPr lang="en-US" altLang="ja-JP" sz="2200" dirty="0">
              <a:solidFill>
                <a:srgbClr val="4472C4">
                  <a:lumMod val="75000"/>
                </a:srgbClr>
              </a:solidFill>
            </a:endParaRPr>
          </a:p>
          <a:p>
            <a:pPr marL="0" indent="0">
              <a:buNone/>
            </a:pPr>
            <a:endParaRPr kumimoji="1" lang="ja-JP" altLang="en-US"/>
          </a:p>
        </p:txBody>
      </p:sp>
      <p:pic>
        <p:nvPicPr>
          <p:cNvPr id="1026" name="Picture 2">
            <a:extLst>
              <a:ext uri="{FF2B5EF4-FFF2-40B4-BE49-F238E27FC236}">
                <a16:creationId xmlns:a16="http://schemas.microsoft.com/office/drawing/2014/main" id="{BBC3ACA0-7B28-E64C-ACCB-4DCC0E53C0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3803" y="1825625"/>
            <a:ext cx="7704394" cy="4277854"/>
          </a:xfrm>
          <a:prstGeom prst="rect">
            <a:avLst/>
          </a:prstGeom>
          <a:noFill/>
          <a:extLst>
            <a:ext uri="{909E8E84-426E-40DD-AFC4-6F175D3DCCD1}">
              <a14:hiddenFill xmlns:a14="http://schemas.microsoft.com/office/drawing/2010/main">
                <a:solidFill>
                  <a:srgbClr val="FFFFFF"/>
                </a:solidFill>
              </a14:hiddenFill>
            </a:ext>
          </a:extLst>
        </p:spPr>
      </p:pic>
      <p:sp>
        <p:nvSpPr>
          <p:cNvPr id="4" name="円/楕円 3">
            <a:extLst>
              <a:ext uri="{FF2B5EF4-FFF2-40B4-BE49-F238E27FC236}">
                <a16:creationId xmlns:a16="http://schemas.microsoft.com/office/drawing/2014/main" id="{964CE7BF-59BE-5D49-8F4C-E5575AB68F1F}"/>
              </a:ext>
            </a:extLst>
          </p:cNvPr>
          <p:cNvSpPr/>
          <p:nvPr/>
        </p:nvSpPr>
        <p:spPr>
          <a:xfrm>
            <a:off x="838200" y="1690688"/>
            <a:ext cx="2028568" cy="2028568"/>
          </a:xfrm>
          <a:prstGeom prst="ellipse">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t>図はサイトより引用</a:t>
            </a:r>
            <a:endParaRPr kumimoji="1" lang="en-US" altLang="ja-JP" dirty="0"/>
          </a:p>
        </p:txBody>
      </p:sp>
    </p:spTree>
    <p:extLst>
      <p:ext uri="{BB962C8B-B14F-4D97-AF65-F5344CB8AC3E}">
        <p14:creationId xmlns:p14="http://schemas.microsoft.com/office/powerpoint/2010/main" val="1880046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コンテンツ プレースホルダー 15">
            <a:extLst>
              <a:ext uri="{FF2B5EF4-FFF2-40B4-BE49-F238E27FC236}">
                <a16:creationId xmlns:a16="http://schemas.microsoft.com/office/drawing/2014/main" id="{15CCDA32-326C-1241-BD7D-1D9495148552}"/>
              </a:ext>
            </a:extLst>
          </p:cNvPr>
          <p:cNvSpPr>
            <a:spLocks noGrp="1"/>
          </p:cNvSpPr>
          <p:nvPr>
            <p:ph idx="1"/>
          </p:nvPr>
        </p:nvSpPr>
        <p:spPr>
          <a:xfrm>
            <a:off x="838200" y="1825624"/>
            <a:ext cx="10515600" cy="5032375"/>
          </a:xfrm>
        </p:spPr>
        <p:txBody>
          <a:bodyPr>
            <a:normAutofit fontScale="70000" lnSpcReduction="20000"/>
          </a:bodyPr>
          <a:lstStyle/>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endParaRPr lang="en-US" altLang="ja-JP" dirty="0"/>
          </a:p>
          <a:p>
            <a:pPr marL="0" indent="0">
              <a:buNone/>
            </a:pPr>
            <a:endParaRPr lang="en-US" altLang="ja-JP" dirty="0"/>
          </a:p>
          <a:p>
            <a:pPr marL="0" indent="0">
              <a:buNone/>
            </a:pPr>
            <a:endParaRPr lang="en-US" altLang="ja-JP" dirty="0"/>
          </a:p>
          <a:p>
            <a:pPr marL="0" indent="0">
              <a:buNone/>
            </a:pPr>
            <a:endParaRPr lang="en-US" altLang="ja-JP" sz="4000" dirty="0"/>
          </a:p>
          <a:p>
            <a:pPr marL="0" indent="0">
              <a:buNone/>
            </a:pPr>
            <a:r>
              <a:rPr lang="ja-JP" altLang="en-US" sz="4000"/>
              <a:t>自分はどのようなポジションに立って生きているのかをの探究する過程を作らなければならない</a:t>
            </a:r>
            <a:endParaRPr lang="en-US" altLang="ja-JP" sz="4000" dirty="0"/>
          </a:p>
          <a:p>
            <a:pPr marL="0" lvl="0" indent="0">
              <a:buNone/>
            </a:pPr>
            <a:r>
              <a:rPr lang="en" altLang="ja-JP" sz="2900" dirty="0">
                <a:solidFill>
                  <a:srgbClr val="4472C4">
                    <a:lumMod val="75000"/>
                  </a:srgbClr>
                </a:solidFill>
                <a:hlinkClick r:id="rId3">
                  <a:extLst>
                    <a:ext uri="{A12FA001-AC4F-418D-AE19-62706E023703}">
                      <ahyp:hlinkClr xmlns:ahyp="http://schemas.microsoft.com/office/drawing/2018/hyperlinkcolor" val="tx"/>
                    </a:ext>
                  </a:extLst>
                </a:hlinkClick>
              </a:rPr>
              <a:t>https://note.com/matsuzakijo/n/nc71cc69f10b9</a:t>
            </a:r>
            <a:r>
              <a:rPr lang="ja-JP" altLang="en-US" sz="2900">
                <a:solidFill>
                  <a:srgbClr val="4472C4">
                    <a:lumMod val="75000"/>
                  </a:srgbClr>
                </a:solidFill>
              </a:rPr>
              <a:t>デフフッドを導入したろう教育の実践</a:t>
            </a:r>
            <a:endParaRPr lang="en-US" altLang="ja-JP" sz="2900" dirty="0">
              <a:solidFill>
                <a:srgbClr val="4472C4">
                  <a:lumMod val="75000"/>
                </a:srgbClr>
              </a:solidFill>
            </a:endParaRPr>
          </a:p>
        </p:txBody>
      </p:sp>
      <p:sp>
        <p:nvSpPr>
          <p:cNvPr id="2" name="タイトル 1">
            <a:extLst>
              <a:ext uri="{FF2B5EF4-FFF2-40B4-BE49-F238E27FC236}">
                <a16:creationId xmlns:a16="http://schemas.microsoft.com/office/drawing/2014/main" id="{7FBC4ED5-CB45-394E-AA68-42D299916363}"/>
              </a:ext>
            </a:extLst>
          </p:cNvPr>
          <p:cNvSpPr>
            <a:spLocks noGrp="1"/>
          </p:cNvSpPr>
          <p:nvPr>
            <p:ph type="title"/>
          </p:nvPr>
        </p:nvSpPr>
        <p:spPr/>
        <p:txBody>
          <a:bodyPr/>
          <a:lstStyle/>
          <a:p>
            <a:r>
              <a:rPr lang="ja-JP" altLang="en-US"/>
              <a:t>デフフッドを取り巻く問題意識</a:t>
            </a:r>
            <a:endParaRPr kumimoji="1" lang="ja-JP" altLang="en-US"/>
          </a:p>
        </p:txBody>
      </p:sp>
      <p:pic>
        <p:nvPicPr>
          <p:cNvPr id="4" name="図 3">
            <a:extLst>
              <a:ext uri="{FF2B5EF4-FFF2-40B4-BE49-F238E27FC236}">
                <a16:creationId xmlns:a16="http://schemas.microsoft.com/office/drawing/2014/main" id="{A52D8E88-88B2-DE4D-8933-579C4AFB7BA7}"/>
              </a:ext>
            </a:extLst>
          </p:cNvPr>
          <p:cNvPicPr>
            <a:picLocks noChangeAspect="1"/>
          </p:cNvPicPr>
          <p:nvPr/>
        </p:nvPicPr>
        <p:blipFill>
          <a:blip r:embed="rId4"/>
          <a:stretch>
            <a:fillRect/>
          </a:stretch>
        </p:blipFill>
        <p:spPr>
          <a:xfrm>
            <a:off x="1172300" y="2923925"/>
            <a:ext cx="1578034" cy="1912768"/>
          </a:xfrm>
          <a:prstGeom prst="rect">
            <a:avLst/>
          </a:prstGeom>
        </p:spPr>
      </p:pic>
      <p:pic>
        <p:nvPicPr>
          <p:cNvPr id="5" name="図 4">
            <a:extLst>
              <a:ext uri="{FF2B5EF4-FFF2-40B4-BE49-F238E27FC236}">
                <a16:creationId xmlns:a16="http://schemas.microsoft.com/office/drawing/2014/main" id="{6CB51775-9467-D047-95B8-FE2127071831}"/>
              </a:ext>
            </a:extLst>
          </p:cNvPr>
          <p:cNvPicPr>
            <a:picLocks noChangeAspect="1"/>
          </p:cNvPicPr>
          <p:nvPr/>
        </p:nvPicPr>
        <p:blipFill>
          <a:blip r:embed="rId5"/>
          <a:stretch>
            <a:fillRect/>
          </a:stretch>
        </p:blipFill>
        <p:spPr>
          <a:xfrm flipH="1">
            <a:off x="2768135" y="2719690"/>
            <a:ext cx="1578034" cy="1889345"/>
          </a:xfrm>
          <a:prstGeom prst="rect">
            <a:avLst/>
          </a:prstGeom>
        </p:spPr>
      </p:pic>
      <p:pic>
        <p:nvPicPr>
          <p:cNvPr id="7" name="図 6">
            <a:extLst>
              <a:ext uri="{FF2B5EF4-FFF2-40B4-BE49-F238E27FC236}">
                <a16:creationId xmlns:a16="http://schemas.microsoft.com/office/drawing/2014/main" id="{D1C9CA0C-A0F7-A64B-9BBB-43878BFBE991}"/>
              </a:ext>
            </a:extLst>
          </p:cNvPr>
          <p:cNvPicPr>
            <a:picLocks noChangeAspect="1"/>
          </p:cNvPicPr>
          <p:nvPr/>
        </p:nvPicPr>
        <p:blipFill>
          <a:blip r:embed="rId6"/>
          <a:stretch>
            <a:fillRect/>
          </a:stretch>
        </p:blipFill>
        <p:spPr>
          <a:xfrm>
            <a:off x="7307774" y="1994664"/>
            <a:ext cx="3910261" cy="3493166"/>
          </a:xfrm>
          <a:prstGeom prst="rect">
            <a:avLst/>
          </a:prstGeom>
        </p:spPr>
      </p:pic>
      <p:sp>
        <p:nvSpPr>
          <p:cNvPr id="8" name="テキスト ボックス 7">
            <a:extLst>
              <a:ext uri="{FF2B5EF4-FFF2-40B4-BE49-F238E27FC236}">
                <a16:creationId xmlns:a16="http://schemas.microsoft.com/office/drawing/2014/main" id="{F476EE80-1F27-2B47-BB84-B21ED176BC05}"/>
              </a:ext>
            </a:extLst>
          </p:cNvPr>
          <p:cNvSpPr txBox="1"/>
          <p:nvPr/>
        </p:nvSpPr>
        <p:spPr>
          <a:xfrm>
            <a:off x="219237" y="1552188"/>
            <a:ext cx="5097796" cy="1200329"/>
          </a:xfrm>
          <a:prstGeom prst="rect">
            <a:avLst/>
          </a:prstGeom>
          <a:noFill/>
        </p:spPr>
        <p:txBody>
          <a:bodyPr wrap="square" rtlCol="0">
            <a:spAutoFit/>
          </a:bodyPr>
          <a:lstStyle/>
          <a:p>
            <a:pPr algn="ctr"/>
            <a:r>
              <a:rPr kumimoji="1" lang="ja-JP" altLang="en-US" sz="2400">
                <a:latin typeface="Toppan Bunkyu Midashi Gothic Extrabold" panose="020B0900000000000000" pitchFamily="34" charset="-128"/>
                <a:ea typeface="Toppan Bunkyu Midashi Gothic Extrabold" panose="020B0900000000000000" pitchFamily="34" charset="-128"/>
              </a:rPr>
              <a:t>言語・文化的に</a:t>
            </a:r>
            <a:endParaRPr kumimoji="1" lang="en-US" altLang="ja-JP" sz="2400" dirty="0">
              <a:latin typeface="Toppan Bunkyu Midashi Gothic Extrabold" panose="020B0900000000000000" pitchFamily="34" charset="-128"/>
              <a:ea typeface="Toppan Bunkyu Midashi Gothic Extrabold" panose="020B0900000000000000" pitchFamily="34" charset="-128"/>
            </a:endParaRPr>
          </a:p>
          <a:p>
            <a:pPr algn="ctr"/>
            <a:r>
              <a:rPr kumimoji="1" lang="ja-JP" altLang="en-US" sz="2400">
                <a:latin typeface="Toppan Bunkyu Midashi Gothic Extrabold" panose="020B0900000000000000" pitchFamily="34" charset="-128"/>
                <a:ea typeface="Toppan Bunkyu Midashi Gothic Extrabold" panose="020B0900000000000000" pitchFamily="34" charset="-128"/>
              </a:rPr>
              <a:t>マイノリティである</a:t>
            </a:r>
            <a:endParaRPr kumimoji="1" lang="en-US" altLang="ja-JP" sz="2400" dirty="0">
              <a:latin typeface="Toppan Bunkyu Midashi Gothic Extrabold" panose="020B0900000000000000" pitchFamily="34" charset="-128"/>
              <a:ea typeface="Toppan Bunkyu Midashi Gothic Extrabold" panose="020B0900000000000000" pitchFamily="34" charset="-128"/>
            </a:endParaRPr>
          </a:p>
          <a:p>
            <a:pPr algn="ctr"/>
            <a:r>
              <a:rPr kumimoji="1" lang="ja-JP" altLang="en-US" sz="2400">
                <a:latin typeface="Toppan Bunkyu Midashi Gothic Extrabold" panose="020B0900000000000000" pitchFamily="34" charset="-128"/>
                <a:ea typeface="Toppan Bunkyu Midashi Gothic Extrabold" panose="020B0900000000000000" pitchFamily="34" charset="-128"/>
              </a:rPr>
              <a:t>ろう児・ろう者</a:t>
            </a:r>
          </a:p>
        </p:txBody>
      </p:sp>
      <p:sp>
        <p:nvSpPr>
          <p:cNvPr id="9" name="テキスト ボックス 8">
            <a:extLst>
              <a:ext uri="{FF2B5EF4-FFF2-40B4-BE49-F238E27FC236}">
                <a16:creationId xmlns:a16="http://schemas.microsoft.com/office/drawing/2014/main" id="{5388ACDE-7C16-D941-8A5F-2CEC4904CDEA}"/>
              </a:ext>
            </a:extLst>
          </p:cNvPr>
          <p:cNvSpPr txBox="1"/>
          <p:nvPr/>
        </p:nvSpPr>
        <p:spPr>
          <a:xfrm>
            <a:off x="7066968" y="1690688"/>
            <a:ext cx="4404912" cy="461665"/>
          </a:xfrm>
          <a:prstGeom prst="rect">
            <a:avLst/>
          </a:prstGeom>
          <a:noFill/>
        </p:spPr>
        <p:txBody>
          <a:bodyPr wrap="square" rtlCol="0">
            <a:spAutoFit/>
          </a:bodyPr>
          <a:lstStyle/>
          <a:p>
            <a:pPr algn="ctr"/>
            <a:r>
              <a:rPr kumimoji="1" lang="ja-JP" altLang="en-US" sz="2400">
                <a:latin typeface="Toppan Bunkyu Midashi Gothic Extrabold" panose="020B0900000000000000" pitchFamily="34" charset="-128"/>
                <a:ea typeface="Toppan Bunkyu Midashi Gothic Extrabold" panose="020B0900000000000000" pitchFamily="34" charset="-128"/>
              </a:rPr>
              <a:t>マジョリティである聴者社会</a:t>
            </a:r>
          </a:p>
        </p:txBody>
      </p:sp>
      <p:sp>
        <p:nvSpPr>
          <p:cNvPr id="10" name="左矢印 9">
            <a:extLst>
              <a:ext uri="{FF2B5EF4-FFF2-40B4-BE49-F238E27FC236}">
                <a16:creationId xmlns:a16="http://schemas.microsoft.com/office/drawing/2014/main" id="{FC5062DE-CAA5-5B4D-A76D-A0E7AEC4097E}"/>
              </a:ext>
            </a:extLst>
          </p:cNvPr>
          <p:cNvSpPr/>
          <p:nvPr/>
        </p:nvSpPr>
        <p:spPr>
          <a:xfrm>
            <a:off x="4586975" y="2863756"/>
            <a:ext cx="2520392" cy="1754982"/>
          </a:xfrm>
          <a:prstGeom prst="leftArrow">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3C6D1BE7-6489-8D41-8E82-77D47E510EE9}"/>
              </a:ext>
            </a:extLst>
          </p:cNvPr>
          <p:cNvSpPr txBox="1"/>
          <p:nvPr/>
        </p:nvSpPr>
        <p:spPr>
          <a:xfrm flipH="1">
            <a:off x="5668780" y="1709792"/>
            <a:ext cx="1046440" cy="3399303"/>
          </a:xfrm>
          <a:prstGeom prst="rect">
            <a:avLst/>
          </a:prstGeom>
          <a:noFill/>
        </p:spPr>
        <p:txBody>
          <a:bodyPr vert="eaVert" wrap="square" rtlCol="0">
            <a:spAutoFit/>
          </a:bodyPr>
          <a:lstStyle/>
          <a:p>
            <a:pPr algn="dist"/>
            <a:r>
              <a:rPr kumimoji="1" lang="ja-JP" altLang="en-US" sz="2800">
                <a:solidFill>
                  <a:srgbClr val="FF0000"/>
                </a:solidFill>
                <a:latin typeface="Toppan Bunkyu Midashi Gothic Extrabold" panose="020B0900000000000000" pitchFamily="34" charset="-128"/>
                <a:ea typeface="Toppan Bunkyu Midashi Gothic Extrabold" panose="020B0900000000000000" pitchFamily="34" charset="-128"/>
              </a:rPr>
              <a:t>特権的ディスコース</a:t>
            </a:r>
            <a:endParaRPr kumimoji="1" lang="en-US" altLang="ja-JP" sz="2800" dirty="0">
              <a:solidFill>
                <a:srgbClr val="FF0000"/>
              </a:solidFill>
              <a:latin typeface="Toppan Bunkyu Midashi Gothic Extrabold" panose="020B0900000000000000" pitchFamily="34" charset="-128"/>
              <a:ea typeface="Toppan Bunkyu Midashi Gothic Extrabold" panose="020B0900000000000000" pitchFamily="34" charset="-128"/>
            </a:endParaRPr>
          </a:p>
          <a:p>
            <a:pPr algn="dist"/>
            <a:r>
              <a:rPr lang="en-US" altLang="ja-JP" sz="2800" dirty="0">
                <a:solidFill>
                  <a:srgbClr val="FF0000"/>
                </a:solidFill>
                <a:latin typeface="Toppan Bunkyu Midashi Gothic Extrabold" panose="020B0900000000000000" pitchFamily="34" charset="-128"/>
                <a:ea typeface="Toppan Bunkyu Midashi Gothic Extrabold" panose="020B0900000000000000" pitchFamily="34" charset="-128"/>
              </a:rPr>
              <a:t>(</a:t>
            </a:r>
            <a:r>
              <a:rPr lang="ja-JP" altLang="en-US" sz="2800">
                <a:solidFill>
                  <a:srgbClr val="FF0000"/>
                </a:solidFill>
                <a:latin typeface="Toppan Bunkyu Midashi Gothic Extrabold" panose="020B0900000000000000" pitchFamily="34" charset="-128"/>
                <a:ea typeface="Toppan Bunkyu Midashi Gothic Extrabold" panose="020B0900000000000000" pitchFamily="34" charset="-128"/>
              </a:rPr>
              <a:t>目に見えない抑圧</a:t>
            </a:r>
            <a:r>
              <a:rPr lang="en-US" altLang="ja-JP" sz="2800" dirty="0">
                <a:solidFill>
                  <a:srgbClr val="FF0000"/>
                </a:solidFill>
                <a:latin typeface="Toppan Bunkyu Midashi Gothic Extrabold" panose="020B0900000000000000" pitchFamily="34" charset="-128"/>
                <a:ea typeface="Toppan Bunkyu Midashi Gothic Extrabold" panose="020B0900000000000000" pitchFamily="34" charset="-128"/>
              </a:rPr>
              <a:t>)</a:t>
            </a:r>
            <a:endParaRPr kumimoji="1" lang="ja-JP" altLang="en-US" sz="2800">
              <a:solidFill>
                <a:srgbClr val="FF0000"/>
              </a:solidFill>
              <a:latin typeface="Toppan Bunkyu Midashi Gothic Extrabold" panose="020B0900000000000000" pitchFamily="34" charset="-128"/>
              <a:ea typeface="Toppan Bunkyu Midashi Gothic Extrabold" panose="020B0900000000000000" pitchFamily="34" charset="-128"/>
            </a:endParaRPr>
          </a:p>
        </p:txBody>
      </p:sp>
      <p:sp>
        <p:nvSpPr>
          <p:cNvPr id="12" name="テキスト ボックス 11">
            <a:extLst>
              <a:ext uri="{FF2B5EF4-FFF2-40B4-BE49-F238E27FC236}">
                <a16:creationId xmlns:a16="http://schemas.microsoft.com/office/drawing/2014/main" id="{3D5AEBDB-4B9A-BF43-99EC-F4DEB40FD874}"/>
              </a:ext>
            </a:extLst>
          </p:cNvPr>
          <p:cNvSpPr txBox="1"/>
          <p:nvPr/>
        </p:nvSpPr>
        <p:spPr>
          <a:xfrm>
            <a:off x="2210464" y="4650191"/>
            <a:ext cx="3571938" cy="646331"/>
          </a:xfrm>
          <a:prstGeom prst="rect">
            <a:avLst/>
          </a:prstGeom>
          <a:noFill/>
        </p:spPr>
        <p:txBody>
          <a:bodyPr wrap="square" rtlCol="0">
            <a:spAutoFit/>
          </a:bodyPr>
          <a:lstStyle/>
          <a:p>
            <a:pPr algn="ctr"/>
            <a:r>
              <a:rPr kumimoji="1" lang="ja-JP" altLang="en-US">
                <a:solidFill>
                  <a:srgbClr val="0070C0"/>
                </a:solidFill>
                <a:latin typeface="Toppan Bunkyu Midashi Gothic Extrabold" panose="020B0900000000000000" pitchFamily="34" charset="-128"/>
                <a:ea typeface="Toppan Bunkyu Midashi Gothic Extrabold" panose="020B0900000000000000" pitchFamily="34" charset="-128"/>
              </a:rPr>
              <a:t>自分探しも狭くなり</a:t>
            </a:r>
            <a:endParaRPr kumimoji="1" lang="en-US" altLang="ja-JP" dirty="0">
              <a:solidFill>
                <a:srgbClr val="0070C0"/>
              </a:solidFill>
              <a:latin typeface="Toppan Bunkyu Midashi Gothic Extrabold" panose="020B0900000000000000" pitchFamily="34" charset="-128"/>
              <a:ea typeface="Toppan Bunkyu Midashi Gothic Extrabold" panose="020B0900000000000000" pitchFamily="34" charset="-128"/>
            </a:endParaRPr>
          </a:p>
          <a:p>
            <a:pPr algn="ctr"/>
            <a:r>
              <a:rPr lang="ja-JP" altLang="en-US">
                <a:solidFill>
                  <a:srgbClr val="0070C0"/>
                </a:solidFill>
                <a:latin typeface="Toppan Bunkyu Midashi Gothic Extrabold" panose="020B0900000000000000" pitchFamily="34" charset="-128"/>
                <a:ea typeface="Toppan Bunkyu Midashi Gothic Extrabold" panose="020B0900000000000000" pitchFamily="34" charset="-128"/>
              </a:rPr>
              <a:t>自分を肯定しにくくなっていく</a:t>
            </a:r>
            <a:endParaRPr kumimoji="1" lang="ja-JP" altLang="en-US">
              <a:solidFill>
                <a:srgbClr val="0070C0"/>
              </a:solidFill>
              <a:latin typeface="Toppan Bunkyu Midashi Gothic Extrabold" panose="020B0900000000000000" pitchFamily="34" charset="-128"/>
              <a:ea typeface="Toppan Bunkyu Midashi Gothic Extrabold" panose="020B0900000000000000" pitchFamily="34" charset="-128"/>
            </a:endParaRPr>
          </a:p>
        </p:txBody>
      </p:sp>
    </p:spTree>
    <p:extLst>
      <p:ext uri="{BB962C8B-B14F-4D97-AF65-F5344CB8AC3E}">
        <p14:creationId xmlns:p14="http://schemas.microsoft.com/office/powerpoint/2010/main" val="4242699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EFB1C6-E01C-CB4A-A59A-ED4037BFE689}"/>
              </a:ext>
            </a:extLst>
          </p:cNvPr>
          <p:cNvSpPr>
            <a:spLocks noGrp="1"/>
          </p:cNvSpPr>
          <p:nvPr>
            <p:ph type="title"/>
          </p:nvPr>
        </p:nvSpPr>
        <p:spPr/>
        <p:txBody>
          <a:bodyPr/>
          <a:lstStyle/>
          <a:p>
            <a:r>
              <a:rPr kumimoji="1" lang="ja-JP" altLang="en-US"/>
              <a:t>デフフッドを取り入れた埼玉の聾学校</a:t>
            </a:r>
          </a:p>
        </p:txBody>
      </p:sp>
      <p:sp>
        <p:nvSpPr>
          <p:cNvPr id="3" name="コンテンツ プレースホルダー 2">
            <a:extLst>
              <a:ext uri="{FF2B5EF4-FFF2-40B4-BE49-F238E27FC236}">
                <a16:creationId xmlns:a16="http://schemas.microsoft.com/office/drawing/2014/main" id="{FD985AF2-8EEC-BC4E-9344-632D07C0BA02}"/>
              </a:ext>
            </a:extLst>
          </p:cNvPr>
          <p:cNvSpPr>
            <a:spLocks noGrp="1"/>
          </p:cNvSpPr>
          <p:nvPr>
            <p:ph idx="1"/>
          </p:nvPr>
        </p:nvSpPr>
        <p:spPr/>
        <p:txBody>
          <a:bodyPr>
            <a:normAutofit lnSpcReduction="10000"/>
          </a:bodyPr>
          <a:lstStyle/>
          <a:p>
            <a:pPr marL="0" indent="0">
              <a:buNone/>
            </a:pPr>
            <a:r>
              <a:rPr kumimoji="1" lang="ja-JP" altLang="en-US"/>
              <a:t>朝霞市社会福祉協議会より、大宮ろう学園の戸田先生が断片的にデフフッドについて話す動画が配信されている。</a:t>
            </a:r>
            <a:endParaRPr kumimoji="1" lang="en-US" altLang="ja-JP" dirty="0"/>
          </a:p>
          <a:p>
            <a:pPr marL="0" indent="0">
              <a:buNone/>
            </a:pPr>
            <a:endParaRPr kumimoji="1" lang="en-US" altLang="ja-JP" dirty="0"/>
          </a:p>
          <a:p>
            <a:pPr marL="0" indent="0">
              <a:buNone/>
            </a:pPr>
            <a:r>
              <a:rPr lang="ja-JP" altLang="en-US"/>
              <a:t>「ろう教育</a:t>
            </a:r>
            <a:r>
              <a:rPr lang="en-US" altLang="ja-JP" dirty="0"/>
              <a:t>Part1</a:t>
            </a:r>
            <a:r>
              <a:rPr lang="ja-JP" altLang="en-US"/>
              <a:t>」</a:t>
            </a:r>
            <a:endParaRPr kumimoji="1" lang="en-US" altLang="ja-JP" dirty="0"/>
          </a:p>
          <a:p>
            <a:r>
              <a:rPr lang="en" altLang="ja-JP" dirty="0">
                <a:hlinkClick r:id="rId2"/>
              </a:rPr>
              <a:t>https://www.youtube.com/watch?v=_rBF7sx8id4</a:t>
            </a:r>
            <a:endParaRPr lang="en" altLang="ja-JP" dirty="0"/>
          </a:p>
          <a:p>
            <a:pPr marL="0" indent="0">
              <a:buNone/>
            </a:pPr>
            <a:r>
              <a:rPr lang="ja-JP" altLang="en-US"/>
              <a:t>「ろう教育</a:t>
            </a:r>
            <a:r>
              <a:rPr lang="en-US" altLang="ja-JP" dirty="0"/>
              <a:t>Part2</a:t>
            </a:r>
            <a:r>
              <a:rPr lang="ja-JP" altLang="en-US"/>
              <a:t>」</a:t>
            </a:r>
            <a:endParaRPr lang="en" altLang="ja-JP" dirty="0"/>
          </a:p>
          <a:p>
            <a:r>
              <a:rPr lang="en" altLang="ja-JP" dirty="0">
                <a:hlinkClick r:id="rId3"/>
              </a:rPr>
              <a:t>https://www.youtube.com/watch?v=AWgf88hXPiU</a:t>
            </a:r>
            <a:endParaRPr lang="en" altLang="ja-JP" dirty="0"/>
          </a:p>
          <a:p>
            <a:endParaRPr kumimoji="1" lang="en" altLang="ja-JP" dirty="0"/>
          </a:p>
          <a:p>
            <a:r>
              <a:rPr kumimoji="1" lang="ja-JP" altLang="en-US"/>
              <a:t>配布した</a:t>
            </a:r>
            <a:r>
              <a:rPr kumimoji="1" lang="ja-JP" altLang="en-US" b="1">
                <a:solidFill>
                  <a:srgbClr val="FF0000"/>
                </a:solidFill>
              </a:rPr>
              <a:t>資料①</a:t>
            </a:r>
            <a:r>
              <a:rPr kumimoji="1" lang="en-US" altLang="ja-JP" dirty="0"/>
              <a:t>(2</a:t>
            </a:r>
            <a:r>
              <a:rPr kumimoji="1" lang="ja-JP" altLang="en-US"/>
              <a:t>枚</a:t>
            </a:r>
            <a:r>
              <a:rPr kumimoji="1" lang="en-US" altLang="ja-JP" dirty="0"/>
              <a:t>)</a:t>
            </a:r>
            <a:r>
              <a:rPr kumimoji="1" lang="ja-JP" altLang="en-US"/>
              <a:t>は動画の日本語訳です。</a:t>
            </a:r>
          </a:p>
        </p:txBody>
      </p:sp>
    </p:spTree>
    <p:extLst>
      <p:ext uri="{BB962C8B-B14F-4D97-AF65-F5344CB8AC3E}">
        <p14:creationId xmlns:p14="http://schemas.microsoft.com/office/powerpoint/2010/main" val="4079700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C8B431-5053-334A-9B82-AD64016B6E22}"/>
              </a:ext>
            </a:extLst>
          </p:cNvPr>
          <p:cNvSpPr>
            <a:spLocks noGrp="1"/>
          </p:cNvSpPr>
          <p:nvPr>
            <p:ph type="title"/>
          </p:nvPr>
        </p:nvSpPr>
        <p:spPr/>
        <p:txBody>
          <a:bodyPr/>
          <a:lstStyle/>
          <a:p>
            <a:r>
              <a:rPr kumimoji="1" lang="ja-JP" altLang="en-US"/>
              <a:t>実際のデフフッドを取り入れた授業</a:t>
            </a:r>
          </a:p>
        </p:txBody>
      </p:sp>
      <p:sp>
        <p:nvSpPr>
          <p:cNvPr id="3" name="コンテンツ プレースホルダー 2">
            <a:extLst>
              <a:ext uri="{FF2B5EF4-FFF2-40B4-BE49-F238E27FC236}">
                <a16:creationId xmlns:a16="http://schemas.microsoft.com/office/drawing/2014/main" id="{BB4BD2CA-F6D3-3D43-B26D-BEABE9A7D4C5}"/>
              </a:ext>
            </a:extLst>
          </p:cNvPr>
          <p:cNvSpPr>
            <a:spLocks noGrp="1"/>
          </p:cNvSpPr>
          <p:nvPr>
            <p:ph idx="1"/>
          </p:nvPr>
        </p:nvSpPr>
        <p:spPr/>
        <p:txBody>
          <a:bodyPr>
            <a:normAutofit/>
          </a:bodyPr>
          <a:lstStyle/>
          <a:p>
            <a:r>
              <a:rPr lang="ja-JP" altLang="en-US"/>
              <a:t>第</a:t>
            </a:r>
            <a:r>
              <a:rPr lang="en-US" altLang="ja-JP" dirty="0"/>
              <a:t>54</a:t>
            </a:r>
            <a:r>
              <a:rPr lang="ja-JP" altLang="en-US"/>
              <a:t>回 全日本聾教育研究大会 </a:t>
            </a:r>
            <a:r>
              <a:rPr lang="en-US" altLang="ja-JP" dirty="0"/>
              <a:t>(</a:t>
            </a:r>
            <a:r>
              <a:rPr lang="ja-JP" altLang="en-US"/>
              <a:t>埼玉大会</a:t>
            </a:r>
            <a:r>
              <a:rPr lang="en-US" altLang="ja-JP" dirty="0"/>
              <a:t>)</a:t>
            </a:r>
            <a:r>
              <a:rPr lang="ja-JP" altLang="en-US"/>
              <a:t>の授業研究分科会で大宮ろう学園が実際に取り組んでいる授業が紹介されていた。</a:t>
            </a:r>
            <a:endParaRPr lang="en-US" altLang="ja-JP" dirty="0"/>
          </a:p>
          <a:p>
            <a:endParaRPr kumimoji="1" lang="en-US" altLang="ja-JP" dirty="0"/>
          </a:p>
          <a:p>
            <a:r>
              <a:rPr kumimoji="1" lang="ja-JP" altLang="en-US" b="1">
                <a:solidFill>
                  <a:srgbClr val="FF0000"/>
                </a:solidFill>
              </a:rPr>
              <a:t>資料</a:t>
            </a:r>
            <a:r>
              <a:rPr kumimoji="1" lang="en-US" altLang="ja-JP" b="1" dirty="0">
                <a:solidFill>
                  <a:srgbClr val="FF0000"/>
                </a:solidFill>
              </a:rPr>
              <a:t>②</a:t>
            </a:r>
            <a:r>
              <a:rPr kumimoji="1" lang="en-US" altLang="ja-JP" dirty="0"/>
              <a:t>(12</a:t>
            </a:r>
            <a:r>
              <a:rPr kumimoji="1" lang="ja-JP" altLang="en-US"/>
              <a:t>枚</a:t>
            </a:r>
            <a:r>
              <a:rPr kumimoji="1" lang="en-US" altLang="ja-JP" dirty="0"/>
              <a:t>)</a:t>
            </a:r>
            <a:r>
              <a:rPr kumimoji="1" lang="ja-JP" altLang="en-US"/>
              <a:t>を読み、自分の担当している授業の中でデフフッドを取り入れた活動ができるか考える。</a:t>
            </a:r>
            <a:endParaRPr kumimoji="1" lang="en-US" altLang="ja-JP" dirty="0"/>
          </a:p>
          <a:p>
            <a:endParaRPr lang="en-US" altLang="ja-JP" dirty="0"/>
          </a:p>
          <a:p>
            <a:r>
              <a:rPr lang="ja-JP" altLang="en-US"/>
              <a:t>考えたものを各自発表し、ディスカッションを行う。</a:t>
            </a:r>
            <a:endParaRPr lang="en-US" altLang="ja-JP" dirty="0"/>
          </a:p>
          <a:p>
            <a:endParaRPr kumimoji="1" lang="en-US" altLang="ja-JP" dirty="0"/>
          </a:p>
          <a:p>
            <a:pPr marL="0" indent="0">
              <a:buNone/>
            </a:pPr>
            <a:r>
              <a:rPr lang="en-US" altLang="ja-JP" dirty="0"/>
              <a:t>(</a:t>
            </a:r>
            <a:r>
              <a:rPr lang="ja-JP" altLang="en-US"/>
              <a:t>なお受け持っている教科が同じ教員でグループを作っても良い</a:t>
            </a:r>
            <a:r>
              <a:rPr lang="en-US" altLang="ja-JP" dirty="0"/>
              <a:t>)</a:t>
            </a:r>
            <a:endParaRPr kumimoji="1" lang="ja-JP" altLang="en-US"/>
          </a:p>
        </p:txBody>
      </p:sp>
      <p:sp>
        <p:nvSpPr>
          <p:cNvPr id="4" name="正方形/長方形 3">
            <a:extLst>
              <a:ext uri="{FF2B5EF4-FFF2-40B4-BE49-F238E27FC236}">
                <a16:creationId xmlns:a16="http://schemas.microsoft.com/office/drawing/2014/main" id="{2DD83926-B7A2-944D-8377-1F5E796FA32B}"/>
              </a:ext>
            </a:extLst>
          </p:cNvPr>
          <p:cNvSpPr/>
          <p:nvPr/>
        </p:nvSpPr>
        <p:spPr>
          <a:xfrm>
            <a:off x="838200" y="2916195"/>
            <a:ext cx="10515600" cy="232307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337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B9BA585-22BF-EB43-BCB7-216D5AC33C7A}"/>
              </a:ext>
            </a:extLst>
          </p:cNvPr>
          <p:cNvSpPr/>
          <p:nvPr/>
        </p:nvSpPr>
        <p:spPr>
          <a:xfrm>
            <a:off x="926123" y="2944252"/>
            <a:ext cx="10339754" cy="1015663"/>
          </a:xfrm>
          <a:prstGeom prst="rect">
            <a:avLst/>
          </a:prstGeom>
        </p:spPr>
        <p:txBody>
          <a:bodyPr wrap="square">
            <a:spAutoFit/>
          </a:bodyPr>
          <a:lstStyle/>
          <a:p>
            <a:pPr algn="l"/>
            <a:r>
              <a:rPr lang="ja-JP" altLang="ja-JP" sz="3000" kern="100">
                <a:latin typeface="+mj-lt"/>
                <a:ea typeface="ＭＳ 明朝" panose="02020609040205080304" pitchFamily="49" charset="-128"/>
                <a:cs typeface="Times New Roman" panose="02020603050405020304" pitchFamily="18" charset="0"/>
              </a:rPr>
              <a:t>作成：下森 めぐみ （</a:t>
            </a:r>
            <a:r>
              <a:rPr lang="en-US" altLang="ja-JP" sz="3000" kern="100" dirty="0">
                <a:latin typeface="+mj-lt"/>
                <a:ea typeface="ＭＳ 明朝" panose="02020609040205080304" pitchFamily="49" charset="-128"/>
                <a:cs typeface="Times New Roman" panose="02020603050405020304" pitchFamily="18" charset="0"/>
              </a:rPr>
              <a:t>2021</a:t>
            </a:r>
            <a:r>
              <a:rPr lang="ja-JP" altLang="ja-JP" sz="3000" kern="100">
                <a:latin typeface="+mj-lt"/>
                <a:ea typeface="ＭＳ 明朝" panose="02020609040205080304" pitchFamily="49" charset="-128"/>
                <a:cs typeface="Times New Roman" panose="02020603050405020304" pitchFamily="18" charset="0"/>
              </a:rPr>
              <a:t>年）</a:t>
            </a:r>
          </a:p>
          <a:p>
            <a:pPr algn="l"/>
            <a:r>
              <a:rPr lang="ja-JP" altLang="ja-JP" sz="3000" kern="100">
                <a:latin typeface="+mj-lt"/>
                <a:ea typeface="ＭＳ 明朝" panose="02020609040205080304" pitchFamily="49" charset="-128"/>
                <a:cs typeface="Times New Roman" panose="02020603050405020304" pitchFamily="18" charset="0"/>
              </a:rPr>
              <a:t>編集：</a:t>
            </a:r>
            <a:r>
              <a:rPr lang="ja-JP" altLang="en-US" sz="3000" kern="100">
                <a:latin typeface="+mj-lt"/>
                <a:ea typeface="ＭＳ 明朝" panose="02020609040205080304" pitchFamily="49" charset="-128"/>
                <a:cs typeface="Times New Roman" panose="02020603050405020304" pitchFamily="18" charset="0"/>
              </a:rPr>
              <a:t>筑波技術大学</a:t>
            </a:r>
            <a:r>
              <a:rPr lang="ja-JP" altLang="ja-JP" sz="3000" kern="100">
                <a:latin typeface="+mj-lt"/>
                <a:ea typeface="ＭＳ 明朝" panose="02020609040205080304" pitchFamily="49" charset="-128"/>
                <a:cs typeface="Times New Roman" panose="02020603050405020304" pitchFamily="18" charset="0"/>
              </a:rPr>
              <a:t>ろう者学教育コンテンツ開発取組担当</a:t>
            </a:r>
          </a:p>
        </p:txBody>
      </p:sp>
    </p:spTree>
    <p:extLst>
      <p:ext uri="{BB962C8B-B14F-4D97-AF65-F5344CB8AC3E}">
        <p14:creationId xmlns:p14="http://schemas.microsoft.com/office/powerpoint/2010/main" val="3201849476"/>
      </p:ext>
    </p:extLst>
  </p:cSld>
  <p:clrMapOvr>
    <a:masterClrMapping/>
  </p:clrMapOvr>
  <p:transition spd="med"/>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8607DA8DC66104293A043B8AD2EE2B4" ma:contentTypeVersion="8" ma:contentTypeDescription="Create a new document." ma:contentTypeScope="" ma:versionID="6e3b5f345b6ad0beaa4a39e7aab83f08">
  <xsd:schema xmlns:xsd="http://www.w3.org/2001/XMLSchema" xmlns:xs="http://www.w3.org/2001/XMLSchema" xmlns:p="http://schemas.microsoft.com/office/2006/metadata/properties" xmlns:ns2="329b4cf3-bef7-41bb-98f1-fb04074954c4" targetNamespace="http://schemas.microsoft.com/office/2006/metadata/properties" ma:root="true" ma:fieldsID="c0dce062200c4884d2247be5886fad6d" ns2:_="">
    <xsd:import namespace="329b4cf3-bef7-41bb-98f1-fb04074954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b4cf3-bef7-41bb-98f1-fb04074954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CC062F-A9A3-40E8-8F80-19610158AFF0}">
  <ds:schemaRefs>
    <ds:schemaRef ds:uri="http://schemas.microsoft.com/sharepoint/v3/contenttype/forms"/>
  </ds:schemaRefs>
</ds:datastoreItem>
</file>

<file path=customXml/itemProps2.xml><?xml version="1.0" encoding="utf-8"?>
<ds:datastoreItem xmlns:ds="http://schemas.openxmlformats.org/officeDocument/2006/customXml" ds:itemID="{C1B11295-04A5-4FBF-9A2F-E5583861F76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840B5C7-40BB-41E7-BEE7-E28B162BFA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b4cf3-bef7-41bb-98f1-fb04074954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202</TotalTime>
  <Words>1171</Words>
  <Application>Microsoft Macintosh PowerPoint</Application>
  <PresentationFormat>ワイド画面</PresentationFormat>
  <Paragraphs>123</Paragraphs>
  <Slides>8</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Toppan Bunkyu Midashi Gothic Extrabold</vt:lpstr>
      <vt:lpstr>游ゴシック</vt:lpstr>
      <vt:lpstr>游ゴシック Light</vt:lpstr>
      <vt:lpstr>Arial</vt:lpstr>
      <vt:lpstr>Office テーマ</vt:lpstr>
      <vt:lpstr>デフフッドとは</vt:lpstr>
      <vt:lpstr>デフフッド(Deafhood)</vt:lpstr>
      <vt:lpstr>デフフッドとは自分探しである。</vt:lpstr>
      <vt:lpstr>デフフッドとは探究の結果ではない。</vt:lpstr>
      <vt:lpstr>デフフッドを取り巻く問題意識</vt:lpstr>
      <vt:lpstr>デフフッドを取り入れた埼玉の聾学校</vt:lpstr>
      <vt:lpstr>実際のデフフッドを取り入れた授業</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デフフッドとは</dc:title>
  <dc:creator>下森 めぐみ</dc:creator>
  <cp:lastModifiedBy>辻田 望</cp:lastModifiedBy>
  <cp:revision>3</cp:revision>
  <dcterms:created xsi:type="dcterms:W3CDTF">2022-01-08T04:07:59Z</dcterms:created>
  <dcterms:modified xsi:type="dcterms:W3CDTF">2022-03-25T05:29:58Z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0x010100A8607DA8DC66104293A043B8AD2EE2B4</vt:lpwstr>
  </property>
</Properties>
</file>