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  <p:sldId id="260" r:id="rId8"/>
    <p:sldId id="261" r:id="rId9"/>
    <p:sldId id="262" r:id="rId10"/>
    <p:sldId id="263" r:id="rId11"/>
    <p:sldId id="264" r:id="rId12"/>
    <p:sldId id="266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5"/>
  </p:normalViewPr>
  <p:slideViewPr>
    <p:cSldViewPr snapToGrid="0" snapToObjects="1">
      <p:cViewPr varScale="1">
        <p:scale>
          <a:sx n="110" d="100"/>
          <a:sy n="110" d="100"/>
        </p:scale>
        <p:origin x="6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E08708-304D-A241-8D46-6B8C75F0F7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4F5277A-B0C5-364E-B7A3-DE3E211539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E1EA1C-7A2B-8540-8DEF-DB8A884AD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CBE-ABF2-9849-BCAA-8C616E97FEE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968C05-5618-D644-B813-B608243FE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5A18BC-48A2-E046-8A06-340D4337F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D857-9237-6846-9CD4-1256EAC7F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36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E31BF6-CC6E-DE41-9E91-6FA31A111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DD6F716-2A92-7545-B12C-5D8793720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710CEE-DC80-BD48-A5D9-A538F1271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CBE-ABF2-9849-BCAA-8C616E97FEE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CEE302-98D5-5E4E-9A89-DA3F123AF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B09314-3686-B44A-BD5C-C0C31A444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D857-9237-6846-9CD4-1256EAC7F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2098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A310976-18D9-9C45-9EF4-8FAA66CEFC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469F2D1-C2DE-5E4E-96A5-AB817DA3A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B8EEE2-D92D-B94B-8E70-FAB3EFB70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CBE-ABF2-9849-BCAA-8C616E97FEE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3A7621-E35C-CD42-9B83-0E8C3E371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91C6CE-E741-414A-9171-0C5C436AE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D857-9237-6846-9CD4-1256EAC7F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208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本文レベル1…"/>
          <p:cNvSpPr txBox="1">
            <a:spLocks noGrp="1"/>
          </p:cNvSpPr>
          <p:nvPr>
            <p:ph type="body" idx="1"/>
          </p:nvPr>
        </p:nvSpPr>
        <p:spPr>
          <a:xfrm>
            <a:off x="831850" y="622300"/>
            <a:ext cx="10515600" cy="5600700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8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7527386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27D396-40CD-6B4A-A7A9-85A6AD714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FB005C-0058-B046-B3FD-725AA8AD7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32E502-EADF-1240-9C2A-6F8675257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CBE-ABF2-9849-BCAA-8C616E97FEE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14E9FE-3354-5F48-BE72-66DBCD22C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E4DC88-DF70-9048-A906-1A41BC44F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D857-9237-6846-9CD4-1256EAC7F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467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86B77D-0E20-DE4F-A7A9-EEB458251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9456661-4A18-D747-B6F9-11CD66A1FD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DD3EFA-F59C-2E4E-9488-26B61B42E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CBE-ABF2-9849-BCAA-8C616E97FEE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761C4E-DA7B-E045-8628-076E46D9D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65A997-553A-DB43-B589-8EDBAED28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D857-9237-6846-9CD4-1256EAC7F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47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93426C-56BF-E345-AC43-B9536DAF3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C3139AB-6130-7D48-8971-5EF89D96FE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2935C43-FBC5-8142-9FAB-F2C4354FB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CD7638-1830-5845-A442-126320D4B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CBE-ABF2-9849-BCAA-8C616E97FEE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91445A-12FC-ED4B-88A4-C941AD5B0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EDF005-3AAB-2C46-86FF-69D092C07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D857-9237-6846-9CD4-1256EAC7F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277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42EC43-C6A5-344C-AC0F-C60DB97D3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BE99B8-0AF8-A44E-8CC8-AB760EAB7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091DF6E-CD53-F048-B188-7F31B3227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5155AF3-0D3D-CF4D-887D-2FF7746B64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F85600D-357E-3C4C-B56E-B4B4BE63CC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7E1E471-139A-F54E-BB26-90910AE1A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CBE-ABF2-9849-BCAA-8C616E97FEE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F1CF685-728D-6D40-99F5-4FE547D39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251ED14-D2DD-F141-B8C5-AEE4D11E9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D857-9237-6846-9CD4-1256EAC7F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804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B695CA-9B30-EA49-8C80-0A0C144CA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0507E9C-2921-1B46-B787-46C6E2C3C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CBE-ABF2-9849-BCAA-8C616E97FEE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4D1B19B-782E-7A47-B4D1-0F83B9426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CFEEF34-6845-424C-BE05-07394953E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D857-9237-6846-9CD4-1256EAC7F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419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C09B5D-7DBF-B449-A933-93A5BF4C9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CBE-ABF2-9849-BCAA-8C616E97FEE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C7A1E8B-D68D-E349-9669-286663B5D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75E29E4-696F-FB4B-890C-01C34244C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D857-9237-6846-9CD4-1256EAC7F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360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055740-FC29-D741-A6A4-8D8DC3468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728B7B-B4A3-7A4C-A6E9-B9B2250D1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5174798-01FA-0F4D-A11F-AACD682206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7961D7C-F7F4-E045-88B2-9F604ABDC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CBE-ABF2-9849-BCAA-8C616E97FEE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C793D28-CF7F-4549-A214-7DB4B6322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580E5C-E092-1F4B-BC7F-BD26DB3CE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D857-9237-6846-9CD4-1256EAC7F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469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0BDE26-DA95-D04E-96DA-9E36C9219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14C0888-6DC6-0544-B673-820BF3F3AB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200D595-8901-0A4B-99F8-FDC3FF9A82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482734A-296A-A64A-968D-73D03BE4D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68CBE-ABF2-9849-BCAA-8C616E97FEE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E16029B-6304-3448-8224-F22797947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5FC5BD-D1D2-BD42-9DB6-3AB1E7F28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D857-9237-6846-9CD4-1256EAC7F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995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F0CE7B1-8AE1-B94D-9AB1-355D3F741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0DFA769-8C13-834C-8902-9C7FBBE8C5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A84AB5-E213-6E49-AA79-0EFE085EA7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68CBE-ABF2-9849-BCAA-8C616E97FEE4}" type="datetimeFigureOut">
              <a:rPr kumimoji="1" lang="ja-JP" altLang="en-US" smtClean="0"/>
              <a:t>2022/3/25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B7F58F-3953-2348-A5CF-567F3AD58E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D260ED-601C-3F44-8E1A-643234B5C4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DD857-9237-6846-9CD4-1256EAC7F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727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FsDujC6ZLs" TargetMode="External"/><Relationship Id="rId2" Type="http://schemas.openxmlformats.org/officeDocument/2006/relationships/hyperlink" Target="https://nftrs.or.jp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F50BC8-CB47-FF4C-A082-94E8601B56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70843"/>
            <a:ext cx="9144000" cy="1716314"/>
          </a:xfrm>
        </p:spPr>
        <p:txBody>
          <a:bodyPr>
            <a:normAutofit/>
          </a:bodyPr>
          <a:lstStyle/>
          <a:p>
            <a:r>
              <a:rPr kumimoji="1" lang="ja-JP" altLang="en-US" sz="4400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聴こえない人でも電話ができる！</a:t>
            </a:r>
            <a:r>
              <a:rPr kumimoji="1"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電話リレーサービス</a:t>
            </a:r>
          </a:p>
        </p:txBody>
      </p:sp>
    </p:spTree>
    <p:extLst>
      <p:ext uri="{BB962C8B-B14F-4D97-AF65-F5344CB8AC3E}">
        <p14:creationId xmlns:p14="http://schemas.microsoft.com/office/powerpoint/2010/main" val="2372882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2CFB7A-703C-C04A-830E-83B4E6670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電話リレーサービスって何？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13E434-BDFF-9345-9357-550551037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26" name="Picture 2" descr="手話をしている人のイラスト">
            <a:extLst>
              <a:ext uri="{FF2B5EF4-FFF2-40B4-BE49-F238E27FC236}">
                <a16:creationId xmlns:a16="http://schemas.microsoft.com/office/drawing/2014/main" id="{07DB640C-618A-E042-A576-4E76A66B1A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838200" y="2700338"/>
            <a:ext cx="1738313" cy="347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14670C8-6800-5342-9B8B-034E5F432F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0654" y="2700337"/>
            <a:ext cx="3150692" cy="347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213B7236-81C0-D146-85D1-EE038BAD18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3097" y="2965606"/>
            <a:ext cx="2133589" cy="2967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スマホスタンドのイラスト">
            <a:extLst>
              <a:ext uri="{FF2B5EF4-FFF2-40B4-BE49-F238E27FC236}">
                <a16:creationId xmlns:a16="http://schemas.microsoft.com/office/drawing/2014/main" id="{D2FBB7FE-3430-D844-A4DE-024B4C109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049" y="4001294"/>
            <a:ext cx="1633088" cy="1687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左右矢印 3">
            <a:extLst>
              <a:ext uri="{FF2B5EF4-FFF2-40B4-BE49-F238E27FC236}">
                <a16:creationId xmlns:a16="http://schemas.microsoft.com/office/drawing/2014/main" id="{0D73DECE-64CE-C44A-81A2-A686AFF739DD}"/>
              </a:ext>
            </a:extLst>
          </p:cNvPr>
          <p:cNvSpPr/>
          <p:nvPr/>
        </p:nvSpPr>
        <p:spPr>
          <a:xfrm>
            <a:off x="3352800" y="2700336"/>
            <a:ext cx="1828800" cy="1018224"/>
          </a:xfrm>
          <a:prstGeom prst="left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左右矢印 8">
            <a:extLst>
              <a:ext uri="{FF2B5EF4-FFF2-40B4-BE49-F238E27FC236}">
                <a16:creationId xmlns:a16="http://schemas.microsoft.com/office/drawing/2014/main" id="{3BFE3D5C-C683-B54B-B1B5-15FA7B79026B}"/>
              </a:ext>
            </a:extLst>
          </p:cNvPr>
          <p:cNvSpPr/>
          <p:nvPr/>
        </p:nvSpPr>
        <p:spPr>
          <a:xfrm>
            <a:off x="7482822" y="2700336"/>
            <a:ext cx="1828800" cy="1018224"/>
          </a:xfrm>
          <a:prstGeom prst="left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8047B9-16AF-184C-B8AE-BD3AADA1D576}"/>
              </a:ext>
            </a:extLst>
          </p:cNvPr>
          <p:cNvSpPr txBox="1"/>
          <p:nvPr/>
        </p:nvSpPr>
        <p:spPr>
          <a:xfrm>
            <a:off x="3632365" y="1817083"/>
            <a:ext cx="13315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手話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2405A11-B76B-7642-95A4-D8E87D74DDD4}"/>
              </a:ext>
            </a:extLst>
          </p:cNvPr>
          <p:cNvSpPr txBox="1"/>
          <p:nvPr/>
        </p:nvSpPr>
        <p:spPr>
          <a:xfrm>
            <a:off x="7731450" y="1817083"/>
            <a:ext cx="13315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音声</a:t>
            </a:r>
            <a:endParaRPr kumimoji="1" lang="ja-JP" altLang="en-US" sz="440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DA427A4-1BA8-2B48-A34C-E33FFE6DC5AD}"/>
              </a:ext>
            </a:extLst>
          </p:cNvPr>
          <p:cNvSpPr txBox="1"/>
          <p:nvPr/>
        </p:nvSpPr>
        <p:spPr>
          <a:xfrm>
            <a:off x="775498" y="6027599"/>
            <a:ext cx="18637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利用者</a:t>
            </a:r>
            <a:endParaRPr kumimoji="1" lang="ja-JP" altLang="en-US" sz="440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552437E-0F72-6D4C-89C2-D4887C10C397}"/>
              </a:ext>
            </a:extLst>
          </p:cNvPr>
          <p:cNvSpPr txBox="1"/>
          <p:nvPr/>
        </p:nvSpPr>
        <p:spPr>
          <a:xfrm>
            <a:off x="4520654" y="6058644"/>
            <a:ext cx="3772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オペレーター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A8C3399-0906-2949-A152-6095D873E527}"/>
              </a:ext>
            </a:extLst>
          </p:cNvPr>
          <p:cNvSpPr txBox="1"/>
          <p:nvPr/>
        </p:nvSpPr>
        <p:spPr>
          <a:xfrm>
            <a:off x="8303439" y="5933121"/>
            <a:ext cx="3772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400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相手</a:t>
            </a:r>
            <a:endParaRPr kumimoji="1" lang="ja-JP" altLang="en-US" sz="440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9918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2CFB7A-703C-C04A-830E-83B4E6670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電話リレーサービスの歴史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13E434-BDFF-9345-9357-550551037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r>
              <a:rPr lang="en-US" altLang="ja-JP" dirty="0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2013</a:t>
            </a:r>
            <a:r>
              <a:rPr lang="ja-JP" altLang="ja-JP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年から日本財団がサービスのモデルプロジェクトを</a:t>
            </a:r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実施。</a:t>
            </a:r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r>
              <a:rPr lang="en-US" altLang="ja-JP" dirty="0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2020</a:t>
            </a:r>
            <a:r>
              <a:rPr lang="ja-JP" altLang="ja-JP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年</a:t>
            </a:r>
            <a:r>
              <a:rPr lang="en-US" altLang="ja-JP" dirty="0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6</a:t>
            </a:r>
            <a:r>
              <a:rPr lang="ja-JP" altLang="ja-JP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月に</a:t>
            </a:r>
            <a:r>
              <a:rPr lang="ja-JP" altLang="ja-JP">
                <a:solidFill>
                  <a:srgbClr val="FF0000"/>
                </a:solidFill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「</a:t>
            </a:r>
            <a:r>
              <a:rPr lang="ja-JP" altLang="ja-JP" b="1">
                <a:solidFill>
                  <a:srgbClr val="FF0000"/>
                </a:solidFill>
                <a:latin typeface="Toppan Bunkyu Midashi Gothic Ex" panose="020B0900000000000000" pitchFamily="34" charset="-128"/>
                <a:ea typeface="Toppan Bunkyu Midashi Gothic Ex" panose="020B0900000000000000" pitchFamily="34" charset="-128"/>
              </a:rPr>
              <a:t>聴覚障害者等による電話の利用の円滑化に関する法律」</a:t>
            </a:r>
            <a:r>
              <a:rPr lang="ja-JP" altLang="ja-JP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が可決・成立となり、同年</a:t>
            </a:r>
            <a:r>
              <a:rPr lang="en-US" altLang="ja-JP" dirty="0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12</a:t>
            </a:r>
            <a:r>
              <a:rPr lang="ja-JP" altLang="ja-JP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月</a:t>
            </a:r>
            <a:r>
              <a:rPr lang="en-US" altLang="ja-JP" dirty="0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1</a:t>
            </a:r>
            <a:r>
              <a:rPr lang="ja-JP" altLang="ja-JP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日から施行され</a:t>
            </a:r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た。</a:t>
            </a:r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r>
              <a:rPr lang="en-US" altLang="ja-JP" dirty="0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2021</a:t>
            </a:r>
            <a:r>
              <a:rPr lang="ja-JP" altLang="ja-JP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年</a:t>
            </a:r>
            <a:r>
              <a:rPr lang="en-US" altLang="ja-JP" dirty="0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7</a:t>
            </a:r>
            <a:r>
              <a:rPr lang="ja-JP" altLang="ja-JP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月</a:t>
            </a:r>
            <a:r>
              <a:rPr lang="en-US" altLang="ja-JP" dirty="0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1</a:t>
            </a:r>
            <a:r>
              <a:rPr lang="ja-JP" altLang="ja-JP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日より</a:t>
            </a:r>
            <a:r>
              <a:rPr lang="ja-JP" altLang="ja-JP" b="1">
                <a:solidFill>
                  <a:srgbClr val="FF0000"/>
                </a:solidFill>
                <a:latin typeface="Toppan Bunkyu Midashi Gothic Ex" panose="020B0900000000000000" pitchFamily="34" charset="-128"/>
                <a:ea typeface="Toppan Bunkyu Midashi Gothic Ex" panose="020B0900000000000000" pitchFamily="34" charset="-128"/>
              </a:rPr>
              <a:t>一般財団法人日本財団電話リレーサービス</a:t>
            </a:r>
            <a:r>
              <a:rPr lang="ja-JP" altLang="ja-JP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が提供する公的サービスとして運用が開始された。</a:t>
            </a:r>
          </a:p>
          <a:p>
            <a:endParaRPr kumimoji="1" lang="ja-JP" altLang="en-US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1785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2CFB7A-703C-C04A-830E-83B4E6670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電話リレーサービスの使い方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13E434-BDFF-9345-9357-550551037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「電話リレーサービス</a:t>
            </a:r>
            <a:r>
              <a:rPr lang="en-US" altLang="ja-JP" dirty="0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HP</a:t>
            </a:r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」</a:t>
            </a:r>
            <a:r>
              <a:rPr lang="en-US" altLang="ja-JP" dirty="0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  <a:hlinkClick r:id="rId2"/>
              </a:rPr>
              <a:t>https://nftrs.or.jp/</a:t>
            </a:r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「電話と電話リレーサービスのマナー」</a:t>
            </a:r>
            <a:r>
              <a:rPr lang="en" altLang="ja-JP" dirty="0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  <a:hlinkClick r:id="rId3"/>
              </a:rPr>
              <a:t>https://www.youtube.com/watch?v=1FsDujC6ZLs</a:t>
            </a:r>
            <a:endParaRPr lang="en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endParaRPr kumimoji="1" lang="ja-JP" altLang="en-US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6987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2CFB7A-703C-C04A-830E-83B4E6670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電話リレーサービスの手順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13E434-BDFF-9345-9357-550551037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アプリを起動し、「開始」ボタンを押す。</a:t>
            </a:r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相手の電話番号を入力して発信する。</a:t>
            </a:r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通訳方法を「手話」か「文字」か選ぶ。</a:t>
            </a:r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電話の内容について事前にオペレーターに伝える。</a:t>
            </a:r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通話が終了したら、終了ボタンをタップする。</a:t>
            </a:r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緊急通話</a:t>
            </a:r>
            <a:r>
              <a:rPr lang="en-US" altLang="ja-JP" dirty="0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(110,119)</a:t>
            </a:r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をかけることも可能。</a:t>
            </a:r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専用の電話番号を伝えた相手からの電話に出ることも可能。</a:t>
            </a:r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6335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2CFB7A-703C-C04A-830E-83B4E6670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電話リレーサービスの注意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13E434-BDFF-9345-9357-550551037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電話をかけて</a:t>
            </a:r>
            <a:r>
              <a:rPr lang="en-US" altLang="ja-JP" dirty="0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30</a:t>
            </a:r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秒経過しても相手先が応答しない場合は、</a:t>
            </a:r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pPr marL="0" indent="0">
              <a:buNone/>
            </a:pPr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　時間をおいてからかけ直す。</a:t>
            </a:r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電話がつながったら「今お電話よろしいでしょうか？」と</a:t>
            </a:r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pPr marL="0" indent="0">
              <a:buNone/>
            </a:pPr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　確認する。</a:t>
            </a:r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手話はゆっくり丁寧にわかりやすい表現を心がける。</a:t>
            </a:r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電話を切る際には「ありがとうございました」</a:t>
            </a:r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pPr marL="0" indent="0">
              <a:buNone/>
            </a:pPr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　または「失礼します」と言う。</a:t>
            </a:r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1566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2CFB7A-703C-C04A-830E-83B4E6670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電話リレーサービスの注意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13E434-BDFF-9345-9357-550551037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早朝・深夜に電話をかけてはいけない。</a:t>
            </a:r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pPr marL="0" indent="0">
              <a:buNone/>
            </a:pPr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　目安としては朝</a:t>
            </a:r>
            <a:r>
              <a:rPr lang="en-US" altLang="ja-JP" dirty="0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9</a:t>
            </a:r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時から夜</a:t>
            </a:r>
            <a:r>
              <a:rPr lang="en-US" altLang="ja-JP" dirty="0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9</a:t>
            </a:r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時の間にかけること。</a:t>
            </a:r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遠隔通訳として利用しない。</a:t>
            </a:r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自分の代わりにオペレーターが用件を済ませることはできない。</a:t>
            </a:r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オペレーターの指名はできない。</a:t>
            </a:r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r>
              <a:rPr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文字通訳の場合は要点を短くまとめて入力する。</a:t>
            </a:r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  <a:p>
            <a:endParaRPr lang="en-US" altLang="ja-JP" dirty="0">
              <a:latin typeface="Toppan Bunkyu Midashi Gothic Extrabold" panose="020B0900000000000000" pitchFamily="34" charset="-128"/>
              <a:ea typeface="Toppan Bunkyu Midashi Gothic Extrabold" panose="020B09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0166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F50BC8-CB47-FF4C-A082-94E8601B56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70843"/>
            <a:ext cx="9144000" cy="1716314"/>
          </a:xfrm>
        </p:spPr>
        <p:txBody>
          <a:bodyPr>
            <a:normAutofit/>
          </a:bodyPr>
          <a:lstStyle/>
          <a:p>
            <a:r>
              <a:rPr kumimoji="1" lang="ja-JP" altLang="en-US" sz="4400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練習してみよう！</a:t>
            </a:r>
            <a:br>
              <a:rPr kumimoji="1" lang="en-US" altLang="ja-JP" sz="4400" dirty="0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</a:br>
            <a:r>
              <a:rPr kumimoji="1" lang="ja-JP" altLang="en-US">
                <a:latin typeface="Toppan Bunkyu Midashi Gothic Extrabold" panose="020B0900000000000000" pitchFamily="34" charset="-128"/>
                <a:ea typeface="Toppan Bunkyu Midashi Gothic Extrabold" panose="020B0900000000000000" pitchFamily="34" charset="-128"/>
              </a:rPr>
              <a:t>電話リレーサービス</a:t>
            </a:r>
          </a:p>
        </p:txBody>
      </p:sp>
    </p:spTree>
    <p:extLst>
      <p:ext uri="{BB962C8B-B14F-4D97-AF65-F5344CB8AC3E}">
        <p14:creationId xmlns:p14="http://schemas.microsoft.com/office/powerpoint/2010/main" val="2602665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B9BA585-22BF-EB43-BCB7-216D5AC33C7A}"/>
              </a:ext>
            </a:extLst>
          </p:cNvPr>
          <p:cNvSpPr/>
          <p:nvPr/>
        </p:nvSpPr>
        <p:spPr>
          <a:xfrm>
            <a:off x="926123" y="2944252"/>
            <a:ext cx="1033975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ja-JP" altLang="ja-JP" sz="3000" kern="100">
                <a:latin typeface="+mj-lt"/>
                <a:ea typeface="ＭＳ 明朝" panose="02020609040205080304" pitchFamily="49" charset="-128"/>
                <a:cs typeface="Times New Roman" panose="02020603050405020304" pitchFamily="18" charset="0"/>
              </a:rPr>
              <a:t>作成：下森 めぐみ （</a:t>
            </a:r>
            <a:r>
              <a:rPr lang="en-US" altLang="ja-JP" sz="3000" kern="100" dirty="0">
                <a:latin typeface="+mj-lt"/>
                <a:ea typeface="ＭＳ 明朝" panose="02020609040205080304" pitchFamily="49" charset="-128"/>
                <a:cs typeface="Times New Roman" panose="02020603050405020304" pitchFamily="18" charset="0"/>
              </a:rPr>
              <a:t>2021</a:t>
            </a:r>
            <a:r>
              <a:rPr lang="ja-JP" altLang="ja-JP" sz="3000" kern="100">
                <a:latin typeface="+mj-lt"/>
                <a:ea typeface="ＭＳ 明朝" panose="02020609040205080304" pitchFamily="49" charset="-128"/>
                <a:cs typeface="Times New Roman" panose="02020603050405020304" pitchFamily="18" charset="0"/>
              </a:rPr>
              <a:t>年）</a:t>
            </a:r>
          </a:p>
          <a:p>
            <a:pPr algn="l"/>
            <a:r>
              <a:rPr lang="ja-JP" altLang="ja-JP" sz="3000" kern="100">
                <a:latin typeface="+mj-lt"/>
                <a:ea typeface="ＭＳ 明朝" panose="02020609040205080304" pitchFamily="49" charset="-128"/>
                <a:cs typeface="Times New Roman" panose="02020603050405020304" pitchFamily="18" charset="0"/>
              </a:rPr>
              <a:t>編集：</a:t>
            </a:r>
            <a:r>
              <a:rPr lang="ja-JP" altLang="en-US" sz="3000" kern="100">
                <a:latin typeface="+mj-lt"/>
                <a:ea typeface="ＭＳ 明朝" panose="02020609040205080304" pitchFamily="49" charset="-128"/>
                <a:cs typeface="Times New Roman" panose="02020603050405020304" pitchFamily="18" charset="0"/>
              </a:rPr>
              <a:t>筑波技術大学</a:t>
            </a:r>
            <a:r>
              <a:rPr lang="ja-JP" altLang="ja-JP" sz="3000" kern="100">
                <a:latin typeface="+mj-lt"/>
                <a:ea typeface="ＭＳ 明朝" panose="02020609040205080304" pitchFamily="49" charset="-128"/>
                <a:cs typeface="Times New Roman" panose="02020603050405020304" pitchFamily="18" charset="0"/>
              </a:rPr>
              <a:t>ろう者学教育コンテンツ開発取組担当</a:t>
            </a:r>
          </a:p>
        </p:txBody>
      </p:sp>
    </p:spTree>
    <p:extLst>
      <p:ext uri="{BB962C8B-B14F-4D97-AF65-F5344CB8AC3E}">
        <p14:creationId xmlns:p14="http://schemas.microsoft.com/office/powerpoint/2010/main" val="320184947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607DA8DC66104293A043B8AD2EE2B4" ma:contentTypeVersion="8" ma:contentTypeDescription="Create a new document." ma:contentTypeScope="" ma:versionID="6e3b5f345b6ad0beaa4a39e7aab83f08">
  <xsd:schema xmlns:xsd="http://www.w3.org/2001/XMLSchema" xmlns:xs="http://www.w3.org/2001/XMLSchema" xmlns:p="http://schemas.microsoft.com/office/2006/metadata/properties" xmlns:ns2="329b4cf3-bef7-41bb-98f1-fb04074954c4" targetNamespace="http://schemas.microsoft.com/office/2006/metadata/properties" ma:root="true" ma:fieldsID="c0dce062200c4884d2247be5886fad6d" ns2:_="">
    <xsd:import namespace="329b4cf3-bef7-41bb-98f1-fb0407495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9b4cf3-bef7-41bb-98f1-fb04074954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B4D8D57-87B3-4E52-99B9-6E5A50A96B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9b4cf3-bef7-41bb-98f1-fb0407495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A713B09-B250-4499-ACD7-879C1AB81E5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EBF76B2-EDAE-4446-99C7-348F32BB2C9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1422</TotalTime>
  <Words>390</Words>
  <Application>Microsoft Macintosh PowerPoint</Application>
  <PresentationFormat>ワイド画面</PresentationFormat>
  <Paragraphs>46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Toppan Bunkyu Midashi Gothic Ex</vt:lpstr>
      <vt:lpstr>Toppan Bunkyu Midashi Gothic Extrabold</vt:lpstr>
      <vt:lpstr>游ゴシック</vt:lpstr>
      <vt:lpstr>游ゴシック Light</vt:lpstr>
      <vt:lpstr>Arial</vt:lpstr>
      <vt:lpstr>Office テーマ</vt:lpstr>
      <vt:lpstr>聴こえない人でも電話ができる！電話リレーサービス</vt:lpstr>
      <vt:lpstr>電話リレーサービスって何？</vt:lpstr>
      <vt:lpstr>電話リレーサービスの歴史</vt:lpstr>
      <vt:lpstr>電話リレーサービスの使い方</vt:lpstr>
      <vt:lpstr>電話リレーサービスの手順</vt:lpstr>
      <vt:lpstr>電話リレーサービスの注意</vt:lpstr>
      <vt:lpstr>電話リレーサービスの注意</vt:lpstr>
      <vt:lpstr>練習してみよう！ 電話リレーサービス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聴こえない人でも電話ができる！電話リレーサービス</dc:title>
  <dc:creator>下森 めぐみ</dc:creator>
  <cp:lastModifiedBy>辻田 望</cp:lastModifiedBy>
  <cp:revision>2</cp:revision>
  <dcterms:created xsi:type="dcterms:W3CDTF">2022-02-02T08:00:43Z</dcterms:created>
  <dcterms:modified xsi:type="dcterms:W3CDTF">2022-03-25T05:30:16Z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0x010100A8607DA8DC66104293A043B8AD2EE2B4</vt:lpwstr>
  </property>
</Properties>
</file>