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316" r:id="rId3"/>
    <p:sldId id="258" r:id="rId4"/>
    <p:sldId id="299" r:id="rId5"/>
    <p:sldId id="300" r:id="rId6"/>
    <p:sldId id="301" r:id="rId7"/>
    <p:sldId id="313" r:id="rId8"/>
    <p:sldId id="314" r:id="rId9"/>
    <p:sldId id="302" r:id="rId10"/>
    <p:sldId id="315" r:id="rId11"/>
    <p:sldId id="303" r:id="rId12"/>
    <p:sldId id="31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7" r:id="rId22"/>
    <p:sldId id="283" r:id="rId2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中間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5" d="100"/>
          <a:sy n="105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/>
                <a:ea typeface="ＭＳ 明朝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/>
                <a:ea typeface="ＭＳ 明朝"/>
              </a:defRPr>
            </a:lvl1pPr>
          </a:lstStyle>
          <a:p>
            <a:fld id="{0DEAB07A-B3DD-FD42-A186-162310B9358A}" type="datetimeFigureOut">
              <a:rPr lang="ja-JP" altLang="en-US" smtClean="0"/>
              <a:pPr/>
              <a:t>18/04/18</a:t>
            </a:fld>
            <a:endParaRPr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/>
                <a:ea typeface="ＭＳ 明朝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/>
                <a:ea typeface="ＭＳ 明朝"/>
              </a:defRPr>
            </a:lvl1pPr>
          </a:lstStyle>
          <a:p>
            <a:fld id="{377A47F1-A4EF-E54D-BBA9-7995D0D42A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768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ＭＳ 明朝"/>
        <a:ea typeface="ＭＳ 明朝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ＭＳ 明朝"/>
        <a:ea typeface="ＭＳ 明朝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ＭＳ 明朝"/>
        <a:ea typeface="ＭＳ 明朝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ＭＳ 明朝"/>
        <a:ea typeface="ＭＳ 明朝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ＭＳ 明朝"/>
        <a:ea typeface="ＭＳ 明朝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24" name="正方形/長方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25" name="正方形/長方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26" name="正方形/長方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27" name="正方形/長方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 useBgFill="1">
        <p:nvSpPr>
          <p:cNvPr id="30" name="角丸四角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 useBgFill="1">
        <p:nvSpPr>
          <p:cNvPr id="31" name="角丸四角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11" name="正方形/長方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6" name="日付プレースホル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altLang="ja-JP" smtClean="0"/>
              <a:pPr algn="l" eaLnBrk="1" latinLnBrk="0" hangingPunct="1"/>
              <a:t>18/04/18</a:t>
            </a:fld>
            <a:endParaRPr 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フッター プレースホル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1" name="正方形/長方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2" name="正方形/長方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 useBgFill="1">
        <p:nvSpPr>
          <p:cNvPr id="33" name="角丸四角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 useBgFill="1">
        <p:nvSpPr>
          <p:cNvPr id="34" name="角丸四角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5" name="正方形/長方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6" name="正方形/長方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7" name="正方形/長方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8" name="正方形/長方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39" name="正方形/長方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40" name="正方形/長方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ＭＳ 明朝"/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dirty="0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2 </a:t>
            </a:r>
            <a:r>
              <a:rPr kumimoji="0" lang="ja-JP" altLang="en-US" dirty="0" smtClean="0"/>
              <a:t>レベル</a:t>
            </a:r>
          </a:p>
          <a:p>
            <a:pPr lvl="2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3 </a:t>
            </a:r>
            <a:r>
              <a:rPr kumimoji="0" lang="ja-JP" altLang="en-US" dirty="0" smtClean="0"/>
              <a:t>レベル</a:t>
            </a:r>
          </a:p>
          <a:p>
            <a:pPr lvl="3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4 </a:t>
            </a:r>
            <a:r>
              <a:rPr kumimoji="0" lang="ja-JP" altLang="en-US" dirty="0" smtClean="0"/>
              <a:t>レベル</a:t>
            </a:r>
          </a:p>
          <a:p>
            <a:pPr lvl="4" eaLnBrk="1" latinLnBrk="0" hangingPunct="1"/>
            <a:r>
              <a:rPr kumimoji="0" lang="ja-JP" altLang="en-US" dirty="0" smtClean="0"/>
              <a:t>第 </a:t>
            </a:r>
            <a:r>
              <a:rPr kumimoji="0" lang="en-US" altLang="ja-JP" dirty="0" smtClean="0"/>
              <a:t>5 </a:t>
            </a:r>
            <a:r>
              <a:rPr kumimoji="0" lang="ja-JP" altLang="en-US" dirty="0" smtClean="0"/>
              <a:t>レベル</a:t>
            </a:r>
            <a:endParaRPr kumimoji="0" 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ＭＳ 明朝"/>
              </a:defRPr>
            </a:lvl1pPr>
          </a:lstStyle>
          <a:p>
            <a:fld id="{C3F416CD-67A3-4CF0-A210-F6AF31AC147F}" type="datetimeFigureOut">
              <a:rPr lang="en-US" altLang="ja-JP" smtClean="0"/>
              <a:pPr/>
              <a:t>18/04/18</a:t>
            </a:fld>
            <a:endParaRPr 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ＭＳ 明朝"/>
              </a:defRPr>
            </a:lvl1pPr>
          </a:lstStyle>
          <a:p>
            <a:endParaRPr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ＭＳ 明朝"/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ＭＳ 明朝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1" sz="2800" kern="1200">
          <a:solidFill>
            <a:schemeClr val="tx1"/>
          </a:solidFill>
          <a:latin typeface="ＭＳ 明朝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1" sz="2600" kern="1200">
          <a:solidFill>
            <a:schemeClr val="accent2"/>
          </a:solidFill>
          <a:latin typeface="ＭＳ 明朝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400" kern="1200">
          <a:solidFill>
            <a:schemeClr val="accent1"/>
          </a:solidFill>
          <a:latin typeface="ＭＳ 明朝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1" sz="2200" kern="1200">
          <a:solidFill>
            <a:schemeClr val="accent1"/>
          </a:solidFill>
          <a:latin typeface="ＭＳ 明朝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2000" kern="1200">
          <a:solidFill>
            <a:schemeClr val="accent3"/>
          </a:solidFill>
          <a:latin typeface="ＭＳ 明朝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1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1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9512" y="2492896"/>
            <a:ext cx="8458200" cy="1128277"/>
          </a:xfrm>
        </p:spPr>
        <p:txBody>
          <a:bodyPr anchor="b"/>
          <a:lstStyle/>
          <a:p>
            <a:r>
              <a:rPr lang="ja-JP" altLang="en-US" dirty="0" smtClean="0"/>
              <a:t>ろう者の人権について考える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09600"/>
            <a:ext cx="7543800" cy="592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4475" y="616600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ホームページより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民法１１条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99304" y="1831504"/>
            <a:ext cx="7931224" cy="4657704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準禁治産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ja-JP" altLang="en-US" sz="2200" dirty="0" smtClean="0"/>
              <a:t>ろう者、盲は財産を自由に使えない。保佐人の同意が必要。家のローンが組めない。</a:t>
            </a:r>
            <a:endParaRPr lang="en-US" altLang="ja-JP" sz="22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↓</a:t>
            </a:r>
          </a:p>
          <a:p>
            <a:pPr>
              <a:buNone/>
            </a:pPr>
            <a:endParaRPr lang="en-US" altLang="ja-JP" sz="2400" dirty="0" smtClean="0"/>
          </a:p>
          <a:p>
            <a:pPr marL="109728" indent="0">
              <a:buNone/>
            </a:pPr>
            <a:r>
              <a:rPr lang="ja-JP" altLang="en-US" sz="2400" dirty="0" smtClean="0"/>
              <a:t>１９７５年、　</a:t>
            </a:r>
            <a:endParaRPr lang="en-US" altLang="ja-JP" sz="2400" dirty="0" smtClean="0"/>
          </a:p>
          <a:p>
            <a:pPr marL="109728" indent="0">
              <a:buNone/>
            </a:pPr>
            <a:r>
              <a:rPr lang="ja-JP" altLang="en-US" sz="2400" dirty="0" smtClean="0"/>
              <a:t>全日本ろうあ連盟の高田英二氏が国会で公述。民法改正につながる。ろうあ運動は社会モデルに基づき権利出張されるようになった。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00600" y="1981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4067022" y="1268760"/>
            <a:ext cx="4896544" cy="4883816"/>
          </a:xfrm>
        </p:spPr>
        <p:txBody>
          <a:bodyPr anchor="t">
            <a:normAutofit/>
          </a:bodyPr>
          <a:lstStyle/>
          <a:p>
            <a:pPr marL="80963" indent="28575" algn="just">
              <a:lnSpc>
                <a:spcPct val="130000"/>
              </a:lnSpc>
              <a:buNone/>
            </a:pPr>
            <a:r>
              <a:rPr lang="ja-JP" altLang="en-US" sz="2400" dirty="0" smtClean="0"/>
              <a:t>高田書記長（当時）が国会史上初めて聴覚障害者の立場で民法第</a:t>
            </a:r>
            <a:r>
              <a:rPr lang="en-US" altLang="ja-JP" sz="2400" dirty="0" smtClean="0"/>
              <a:t>11</a:t>
            </a:r>
            <a:r>
              <a:rPr lang="ja-JP" altLang="en-US" sz="2400" dirty="0" smtClean="0"/>
              <a:t>条の不利益を訴えた。</a:t>
            </a:r>
            <a:endParaRPr lang="en-US" altLang="ja-JP" sz="2400" dirty="0" smtClean="0"/>
          </a:p>
          <a:p>
            <a:pPr marL="80963" indent="0" algn="just">
              <a:lnSpc>
                <a:spcPct val="130000"/>
              </a:lnSpc>
              <a:buNone/>
            </a:pPr>
            <a:r>
              <a:rPr lang="ja-JP" altLang="en-US" sz="2400" dirty="0" smtClean="0"/>
              <a:t>これが法改正の重要なポイントとなった。</a:t>
            </a:r>
            <a:endParaRPr lang="en-US" altLang="ja-JP" sz="2400" dirty="0" smtClean="0"/>
          </a:p>
          <a:p>
            <a:pPr algn="just">
              <a:lnSpc>
                <a:spcPct val="130000"/>
              </a:lnSpc>
              <a:buNone/>
            </a:pPr>
            <a:endParaRPr lang="en-US" altLang="ja-JP" sz="2400" dirty="0" smtClean="0"/>
          </a:p>
          <a:p>
            <a:pPr marL="80963" indent="28575" algn="just">
              <a:lnSpc>
                <a:spcPct val="130000"/>
              </a:lnSpc>
              <a:buNone/>
            </a:pPr>
            <a:r>
              <a:rPr lang="ja-JP" altLang="en-US" sz="2400" dirty="0" smtClean="0"/>
              <a:t>（全日本ろうあ連盟</a:t>
            </a:r>
            <a:r>
              <a:rPr lang="en-US" altLang="ja-JP" sz="2400" dirty="0" smtClean="0"/>
              <a:t>HP</a:t>
            </a:r>
            <a:r>
              <a:rPr lang="ja-JP" altLang="en-US" sz="2400" dirty="0" smtClean="0"/>
              <a:t>より）</a:t>
            </a:r>
            <a:endParaRPr lang="en-US" altLang="ja-JP" sz="24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b="925"/>
          <a:stretch/>
        </p:blipFill>
        <p:spPr>
          <a:xfrm>
            <a:off x="203269" y="1097976"/>
            <a:ext cx="3863753" cy="53098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身体障害者福祉法改正（１９８４年）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081640"/>
          </a:xfrm>
        </p:spPr>
        <p:txBody>
          <a:bodyPr/>
          <a:lstStyle/>
          <a:p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自立更正</a:t>
            </a:r>
            <a:r>
              <a:rPr lang="ja-JP" altLang="en-US" dirty="0" smtClean="0"/>
              <a:t>」という表記を無くし、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社会モデルの視点が入る「</a:t>
            </a:r>
            <a:r>
              <a:rPr lang="ja-JP" altLang="en-US" dirty="0" smtClean="0">
                <a:solidFill>
                  <a:srgbClr val="FF0000"/>
                </a:solidFill>
              </a:rPr>
              <a:t>社会参加</a:t>
            </a:r>
            <a:r>
              <a:rPr lang="ja-JP" altLang="en-US" dirty="0" smtClean="0"/>
              <a:t>」も明記</a:t>
            </a:r>
            <a:endParaRPr lang="en-US" altLang="ja-JP" dirty="0" smtClean="0"/>
          </a:p>
          <a:p>
            <a:pPr marL="109728" indent="0">
              <a:buNone/>
            </a:pPr>
            <a:endParaRPr lang="en-US" altLang="ja-JP" dirty="0"/>
          </a:p>
          <a:p>
            <a:pPr>
              <a:buFont typeface="Arial"/>
              <a:buChar char="•"/>
            </a:pPr>
            <a:r>
              <a:rPr lang="ja-JP" altLang="en-US" dirty="0" smtClean="0"/>
              <a:t>ろう者のニーズに沿って手話通訳の制度も始まる</a:t>
            </a:r>
            <a:endParaRPr lang="ja-JP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１９９７</a:t>
            </a:r>
            <a:r>
              <a:rPr lang="en-US" altLang="ja-JP" dirty="0" err="1" smtClean="0"/>
              <a:t>〜</a:t>
            </a:r>
            <a:r>
              <a:rPr lang="ja-JP" altLang="en-US" dirty="0" smtClean="0"/>
              <a:t>１９９８年の状況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公正証書遺言問題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ろうの女性が薬剤師（国家試験）合格したが、厚生労働省が免許を認めず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　　</a:t>
            </a:r>
            <a:r>
              <a:rPr lang="en-US" altLang="ja-JP" dirty="0" smtClean="0"/>
              <a:t>↓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欠格条項</a:t>
            </a:r>
            <a:r>
              <a:rPr lang="ja-JP" altLang="en-US" dirty="0" smtClean="0"/>
              <a:t>の改正を求め運動が始まる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5477" y="908720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運動による成果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49424"/>
            <a:ext cx="8435280" cy="4325112"/>
          </a:xfrm>
        </p:spPr>
        <p:txBody>
          <a:bodyPr/>
          <a:lstStyle/>
          <a:p>
            <a:r>
              <a:rPr lang="ja-JP" altLang="en-US" dirty="0" smtClean="0"/>
              <a:t>１９９９年　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公正証書遺言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ろう者も認められるようになった。</a:t>
            </a:r>
            <a:endParaRPr lang="en-US" altLang="ja-JP" sz="2400" dirty="0" smtClean="0"/>
          </a:p>
          <a:p>
            <a:pPr marL="10972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２００１年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sz="2400" dirty="0" smtClean="0"/>
              <a:t>薬剤師・医師・看護師の法改正により</a:t>
            </a:r>
            <a:r>
              <a:rPr lang="ja-JP" altLang="en-US" sz="2400" dirty="0" smtClean="0">
                <a:solidFill>
                  <a:srgbClr val="FF0000"/>
                </a:solidFill>
              </a:rPr>
              <a:t>相対的欠格事由</a:t>
            </a:r>
            <a:r>
              <a:rPr lang="ja-JP" altLang="en-US" sz="2400" dirty="0" smtClean="0"/>
              <a:t>「ろうでも認めることがある」の規定で認められるようになった。</a:t>
            </a:r>
            <a:endParaRPr lang="en-US" altLang="ja-JP" sz="2400" dirty="0" smtClean="0"/>
          </a:p>
          <a:p>
            <a:pPr marL="109728" indent="0">
              <a:buNone/>
            </a:pPr>
            <a:r>
              <a:rPr lang="ja-JP" altLang="en-US" sz="2400" dirty="0" smtClean="0"/>
              <a:t>しかし、まだ改正されていない面がある。</a:t>
            </a:r>
            <a:endParaRPr lang="ja-JP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世界の動き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１９９０年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dirty="0" smtClean="0"/>
              <a:t>世界で初めての障害者差別禁止法</a:t>
            </a:r>
            <a:endParaRPr lang="en-US" altLang="ja-JP" dirty="0" smtClean="0"/>
          </a:p>
          <a:p>
            <a:pPr marL="109728" indent="0">
              <a:buNone/>
            </a:pPr>
            <a:r>
              <a:rPr lang="en-US" altLang="ja-JP" dirty="0" smtClean="0"/>
              <a:t>…</a:t>
            </a:r>
            <a:r>
              <a:rPr lang="ja-JP" altLang="en-US" dirty="0" smtClean="0"/>
              <a:t>アメリカの「</a:t>
            </a:r>
            <a:r>
              <a:rPr lang="ja-JP" altLang="en-US" dirty="0" smtClean="0">
                <a:solidFill>
                  <a:srgbClr val="FF0000"/>
                </a:solidFill>
              </a:rPr>
              <a:t>ＡＤＡ法</a:t>
            </a:r>
            <a:r>
              <a:rPr lang="ja-JP" altLang="en-US" dirty="0" smtClean="0"/>
              <a:t>」</a:t>
            </a:r>
            <a:endParaRPr lang="en-US" altLang="ja-JP" dirty="0" smtClean="0"/>
          </a:p>
          <a:p>
            <a:pPr marL="10972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２００６年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dirty="0" smtClean="0"/>
              <a:t>国連「</a:t>
            </a:r>
            <a:r>
              <a:rPr lang="ja-JP" altLang="en-US" dirty="0" smtClean="0">
                <a:solidFill>
                  <a:srgbClr val="FF0000"/>
                </a:solidFill>
              </a:rPr>
              <a:t>障害者権利条約</a:t>
            </a:r>
            <a:r>
              <a:rPr lang="ja-JP" altLang="en-US" dirty="0" smtClean="0"/>
              <a:t>」採択</a:t>
            </a:r>
            <a:endParaRPr lang="ja-JP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4584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２０１１年　障害者基本法改正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2511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「差別禁止」「合理的配慮」明記</a:t>
            </a:r>
            <a:endParaRPr lang="en-US" altLang="ja-JP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sz="2400" dirty="0" smtClean="0"/>
              <a:t>「</a:t>
            </a:r>
            <a:r>
              <a:rPr lang="ja-JP" altLang="en-US" sz="2400" dirty="0" smtClean="0">
                <a:solidFill>
                  <a:srgbClr val="FF0000"/>
                </a:solidFill>
              </a:rPr>
              <a:t>合理的配慮</a:t>
            </a:r>
            <a:r>
              <a:rPr lang="ja-JP" altLang="en-US" sz="2400" dirty="0" smtClean="0"/>
              <a:t>」とは、聴こえる人には講演会でマイクやスピーカーを用意して、聞く人への配慮。</a:t>
            </a:r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↓</a:t>
            </a:r>
          </a:p>
          <a:p>
            <a:pPr>
              <a:buNone/>
            </a:pPr>
            <a:endParaRPr lang="en-US" altLang="ja-JP" sz="2400" dirty="0" smtClean="0"/>
          </a:p>
          <a:p>
            <a:pPr>
              <a:buNone/>
            </a:pPr>
            <a:r>
              <a:rPr lang="ja-JP" altLang="en-US" sz="2400" dirty="0" smtClean="0"/>
              <a:t>　健聴者に配慮があるが障害者にはないというのは、</a:t>
            </a:r>
            <a:endParaRPr lang="en-US" altLang="ja-JP" sz="2400" dirty="0" smtClean="0"/>
          </a:p>
          <a:p>
            <a:pPr>
              <a:buNone/>
            </a:pPr>
            <a:r>
              <a:rPr lang="ja-JP" altLang="ja-JP" sz="2400" dirty="0"/>
              <a:t>　</a:t>
            </a:r>
            <a:r>
              <a:rPr lang="ja-JP" altLang="en-US" sz="2400" dirty="0" smtClean="0"/>
              <a:t>“差がある（差別がある）”状態である</a:t>
            </a:r>
            <a:endParaRPr lang="en-US" altLang="ja-JP" sz="24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491064" cy="845840"/>
          </a:xfrm>
        </p:spPr>
        <p:txBody>
          <a:bodyPr>
            <a:normAutofit/>
          </a:bodyPr>
          <a:lstStyle/>
          <a:p>
            <a:r>
              <a:rPr lang="ja-JP" altLang="en-US" sz="3600" dirty="0" smtClean="0"/>
              <a:t>近年（２０１３年）の状況</a:t>
            </a:r>
            <a:endParaRPr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tx2"/>
                </a:solidFill>
                <a:latin typeface="+mj-ea"/>
                <a:ea typeface="+mj-ea"/>
              </a:rPr>
              <a:t>障害者差別解消法成立</a:t>
            </a:r>
            <a:endParaRPr lang="en-US" altLang="ja-JP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dirty="0" smtClean="0"/>
              <a:t>　公的機関は</a:t>
            </a:r>
            <a:r>
              <a:rPr lang="ja-JP" altLang="en-US" dirty="0" smtClean="0">
                <a:solidFill>
                  <a:srgbClr val="FF0000"/>
                </a:solidFill>
              </a:rPr>
              <a:t>法的義務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民間機関は</a:t>
            </a:r>
            <a:r>
              <a:rPr lang="ja-JP" altLang="en-US" dirty="0" smtClean="0">
                <a:solidFill>
                  <a:srgbClr val="FF0000"/>
                </a:solidFill>
              </a:rPr>
              <a:t>努力義務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　　　　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これから改正する必要がある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>
                <a:solidFill>
                  <a:srgbClr val="424456"/>
                </a:solidFill>
                <a:latin typeface="+mj-ea"/>
                <a:ea typeface="+mj-ea"/>
              </a:rPr>
              <a:t>手話言語条例制定</a:t>
            </a:r>
            <a:endParaRPr lang="en-US" altLang="ja-JP" dirty="0" smtClean="0">
              <a:solidFill>
                <a:srgbClr val="424456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ja-JP" altLang="en-US" dirty="0" smtClean="0"/>
              <a:t>　鳥取県、北海道石狩市</a:t>
            </a:r>
            <a:endParaRPr lang="en-US" altLang="ja-JP" dirty="0" smtClean="0"/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全国でも手話言語条例制定</a:t>
            </a:r>
            <a:endParaRPr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1568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個人モデルから社会モデルへの変化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3598" y="1728179"/>
            <a:ext cx="8839200" cy="2002808"/>
          </a:xfrm>
        </p:spPr>
        <p:txBody>
          <a:bodyPr>
            <a:noAutofit/>
          </a:bodyPr>
          <a:lstStyle/>
          <a:p>
            <a:pPr marL="179388" indent="0" algn="just">
              <a:lnSpc>
                <a:spcPct val="120000"/>
              </a:lnSpc>
              <a:buNone/>
            </a:pPr>
            <a:r>
              <a:rPr lang="ja-JP" altLang="en-US" sz="2400" dirty="0" smtClean="0"/>
              <a:t>差別がなくなっても、結局は</a:t>
            </a:r>
            <a:r>
              <a:rPr lang="ja-JP" altLang="en-US" sz="2400" u="sng" dirty="0" smtClean="0"/>
              <a:t>個の問題になる</a:t>
            </a:r>
            <a:endParaRPr lang="en-US" altLang="ja-JP" sz="2400" u="sng" dirty="0" smtClean="0"/>
          </a:p>
          <a:p>
            <a:pPr marL="179388" indent="0" algn="just">
              <a:lnSpc>
                <a:spcPct val="120000"/>
              </a:lnSpc>
              <a:buNone/>
            </a:pPr>
            <a:r>
              <a:rPr lang="ja-JP" altLang="ja-JP" sz="2400" dirty="0"/>
              <a:t>　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アイデンティティ未確立</a:t>
            </a:r>
            <a:r>
              <a:rPr lang="en-US" altLang="ja-JP" sz="2400" dirty="0" smtClean="0"/>
              <a:t>→</a:t>
            </a:r>
            <a:r>
              <a:rPr lang="ja-JP" altLang="en-US" sz="2400" dirty="0" smtClean="0"/>
              <a:t>権利を出張せず我慢している</a:t>
            </a:r>
            <a:endParaRPr lang="en-US" altLang="ja-JP" sz="2400" dirty="0" smtClean="0"/>
          </a:p>
          <a:p>
            <a:pPr algn="just">
              <a:lnSpc>
                <a:spcPct val="120000"/>
              </a:lnSpc>
              <a:buNone/>
            </a:pP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↓</a:t>
            </a:r>
          </a:p>
          <a:p>
            <a:pPr algn="just">
              <a:lnSpc>
                <a:spcPct val="120000"/>
              </a:lnSpc>
              <a:buNone/>
            </a:pPr>
            <a:r>
              <a:rPr lang="ja-JP" altLang="en-US" sz="2400" dirty="0" smtClean="0"/>
              <a:t>　「</a:t>
            </a:r>
            <a:r>
              <a:rPr lang="ja-JP" altLang="en-US" sz="2400" dirty="0" smtClean="0">
                <a:solidFill>
                  <a:srgbClr val="FF0000"/>
                </a:solidFill>
              </a:rPr>
              <a:t>教育が問題</a:t>
            </a:r>
            <a:r>
              <a:rPr lang="ja-JP" altLang="en-US" sz="2400" dirty="0" smtClean="0"/>
              <a:t>なのではないか？」（田門氏より）</a:t>
            </a:r>
            <a:endParaRPr lang="en-US" altLang="ja-JP" sz="2400" dirty="0" smtClean="0"/>
          </a:p>
          <a:p>
            <a:pPr algn="just">
              <a:lnSpc>
                <a:spcPct val="120000"/>
              </a:lnSpc>
              <a:buNone/>
            </a:pPr>
            <a:endParaRPr lang="ja-JP" altLang="en-US" sz="2400" dirty="0"/>
          </a:p>
        </p:txBody>
      </p:sp>
      <p:sp>
        <p:nvSpPr>
          <p:cNvPr id="5" name="正方形/長方形 4"/>
          <p:cNvSpPr/>
          <p:nvPr/>
        </p:nvSpPr>
        <p:spPr>
          <a:xfrm>
            <a:off x="441568" y="5234384"/>
            <a:ext cx="5309267" cy="1299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altLang="ja-JP" sz="2200" dirty="0" smtClean="0"/>
              <a:t>…</a:t>
            </a:r>
            <a:r>
              <a:rPr lang="ja-JP" altLang="en-US" sz="2200" dirty="0" smtClean="0"/>
              <a:t>ろう</a:t>
            </a:r>
            <a:r>
              <a:rPr lang="ja-JP" altLang="en-US" sz="2200" dirty="0"/>
              <a:t>者を「言語的マイノリティ」と</a:t>
            </a:r>
            <a:r>
              <a:rPr lang="ja-JP" altLang="en-US" sz="2200" dirty="0" smtClean="0"/>
              <a:t>して捉え、「自分や文化に誇りを持つべき」</a:t>
            </a:r>
            <a:r>
              <a:rPr lang="ja-JP" altLang="en-US" sz="2200" dirty="0"/>
              <a:t>という</a:t>
            </a:r>
            <a:r>
              <a:rPr lang="ja-JP" altLang="en-US" sz="2200" dirty="0" smtClean="0"/>
              <a:t>考え方</a:t>
            </a:r>
            <a:endParaRPr lang="en-US" altLang="ja-JP" sz="2200" dirty="0"/>
          </a:p>
        </p:txBody>
      </p:sp>
      <p:sp>
        <p:nvSpPr>
          <p:cNvPr id="6" name="角丸四角形 5"/>
          <p:cNvSpPr/>
          <p:nvPr/>
        </p:nvSpPr>
        <p:spPr>
          <a:xfrm>
            <a:off x="179512" y="3933056"/>
            <a:ext cx="8712968" cy="2736304"/>
          </a:xfrm>
          <a:prstGeom prst="roundRect">
            <a:avLst/>
          </a:prstGeom>
          <a:noFill/>
          <a:ln w="28575" cmpd="sng"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20593" r="14294" b="62963"/>
          <a:stretch/>
        </p:blipFill>
        <p:spPr>
          <a:xfrm>
            <a:off x="5652120" y="4057352"/>
            <a:ext cx="3156857" cy="25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正方形/長方形 7"/>
          <p:cNvSpPr/>
          <p:nvPr/>
        </p:nvSpPr>
        <p:spPr>
          <a:xfrm>
            <a:off x="307542" y="4124250"/>
            <a:ext cx="5848634" cy="96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rgbClr val="000090"/>
                </a:solidFill>
                <a:latin typeface="+mj-ea"/>
              </a:rPr>
              <a:t>◆</a:t>
            </a:r>
            <a:r>
              <a:rPr lang="ja-JP" altLang="en-US" sz="2400" dirty="0">
                <a:solidFill>
                  <a:srgbClr val="000090"/>
                </a:solidFill>
                <a:latin typeface="+mj-ea"/>
              </a:rPr>
              <a:t>「文化言語モデル」</a:t>
            </a:r>
            <a:endParaRPr lang="en-US" altLang="ja-JP" sz="2400" dirty="0">
              <a:solidFill>
                <a:srgbClr val="000090"/>
              </a:solidFill>
              <a:latin typeface="+mj-ea"/>
            </a:endParaRPr>
          </a:p>
          <a:p>
            <a:pPr algn="just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rgbClr val="000090"/>
                </a:solidFill>
                <a:latin typeface="+mj-ea"/>
              </a:rPr>
              <a:t>（パディ・ラッド博士提唱、イギリス）</a:t>
            </a:r>
            <a:endParaRPr lang="en-US" altLang="ja-JP" sz="3200" dirty="0">
              <a:solidFill>
                <a:srgbClr val="000090"/>
              </a:solidFill>
              <a:latin typeface="+mj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7963" y="6642556"/>
            <a:ext cx="346483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800" dirty="0"/>
              <a:t>https://</a:t>
            </a:r>
            <a:r>
              <a:rPr lang="en-US" altLang="ja-JP" sz="800" dirty="0" err="1"/>
              <a:t>becomingvisible.co.uk</a:t>
            </a:r>
            <a:r>
              <a:rPr lang="en-US" altLang="ja-JP" sz="800" dirty="0"/>
              <a:t>/community/events/</a:t>
            </a:r>
            <a:r>
              <a:rPr lang="en-US" altLang="ja-JP" sz="800" dirty="0" err="1"/>
              <a:t>deafhood-poster_fb</a:t>
            </a:r>
            <a:r>
              <a:rPr lang="en-US" altLang="ja-JP" sz="800" dirty="0"/>
              <a:t>/</a:t>
            </a:r>
            <a:endParaRPr lang="ja-JP" alt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63" y="404664"/>
            <a:ext cx="8763000" cy="62552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864096"/>
          </a:xfrm>
        </p:spPr>
        <p:txBody>
          <a:bodyPr/>
          <a:lstStyle/>
          <a:p>
            <a:r>
              <a:rPr lang="ja-JP" altLang="en-US" dirty="0" smtClean="0"/>
              <a:t>田門弁護士の見解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975520"/>
            <a:ext cx="8229600" cy="2525295"/>
          </a:xfrm>
        </p:spPr>
        <p:txBody>
          <a:bodyPr>
            <a:normAutofit/>
          </a:bodyPr>
          <a:lstStyle/>
          <a:p>
            <a:r>
              <a:rPr lang="ja-JP" altLang="en-US" sz="2400" dirty="0" smtClean="0"/>
              <a:t>ろう文化・手話・アイデンティティに自信・誇りを持つべきである</a:t>
            </a:r>
            <a:endParaRPr lang="en-US" altLang="ja-JP" sz="2400" dirty="0" smtClean="0"/>
          </a:p>
          <a:p>
            <a:r>
              <a:rPr lang="ja-JP" altLang="en-US" sz="2400" dirty="0" smtClean="0"/>
              <a:t>普段使っている手話や文法にもっと自覚を持ち、自分自身に自信を持つことで、社会参加が進む</a:t>
            </a:r>
            <a:endParaRPr lang="en-US" altLang="ja-JP" sz="2400" dirty="0"/>
          </a:p>
          <a:p>
            <a:pPr marL="109728" indent="0" algn="ctr">
              <a:buNone/>
            </a:pPr>
            <a:endParaRPr lang="en-US" altLang="ja-JP" sz="2400" dirty="0" smtClean="0"/>
          </a:p>
          <a:p>
            <a:pPr marL="109728" indent="0" algn="ctr">
              <a:buNone/>
            </a:pPr>
            <a:r>
              <a:rPr lang="en-US" altLang="ja-JP" sz="2400" dirty="0" smtClean="0"/>
              <a:t>↓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271010" y="4795124"/>
            <a:ext cx="6624736" cy="1560683"/>
          </a:xfrm>
          <a:prstGeom prst="rect">
            <a:avLst/>
          </a:prstGeom>
          <a:solidFill>
            <a:srgbClr val="CCFFCC"/>
          </a:solidFill>
          <a:ln w="38100" cmpd="sng">
            <a:solidFill>
              <a:srgbClr val="53548A"/>
            </a:solidFill>
            <a:prstDash val="sysDash"/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ja-JP" altLang="en-US" sz="2800" dirty="0" smtClean="0"/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★</a:t>
            </a: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000090"/>
                </a:solidFill>
              </a:rPr>
              <a:t>差別法の解消</a:t>
            </a:r>
            <a:endParaRPr lang="ja-JP" altLang="en-US" sz="2800" dirty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en-US" altLang="ja-JP" sz="2800" dirty="0" smtClean="0">
                <a:solidFill>
                  <a:srgbClr val="FF0000"/>
                </a:solidFill>
              </a:rPr>
              <a:t>★</a:t>
            </a:r>
            <a:r>
              <a:rPr lang="ja-JP" altLang="en-US" sz="2800" dirty="0" smtClean="0">
                <a:solidFill>
                  <a:srgbClr val="FF0000"/>
                </a:solidFill>
              </a:rPr>
              <a:t>　</a:t>
            </a:r>
            <a:r>
              <a:rPr lang="ja-JP" altLang="en-US" sz="2800" dirty="0" smtClean="0">
                <a:solidFill>
                  <a:srgbClr val="000090"/>
                </a:solidFill>
              </a:rPr>
              <a:t>ろう者の権利向上　　に繋がる！</a:t>
            </a:r>
            <a:endParaRPr lang="en-US" altLang="ja-JP" sz="2800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None/>
            </a:pPr>
            <a:endParaRPr lang="ja-JP" altLang="en-US" sz="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75184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＊参考資料・文献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687" y="1628800"/>
            <a:ext cx="8826809" cy="4896544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全日本</a:t>
            </a:r>
            <a:r>
              <a:rPr lang="ja-JP" altLang="ja-JP" dirty="0"/>
              <a:t>ろうあ連盟</a:t>
            </a:r>
          </a:p>
          <a:p>
            <a:pPr marL="109728" indent="0">
              <a:buNone/>
            </a:pPr>
            <a:r>
              <a:rPr lang="en-US" altLang="ja-JP" dirty="0"/>
              <a:t> </a:t>
            </a:r>
            <a:endParaRPr lang="ja-JP" altLang="ja-JP" dirty="0"/>
          </a:p>
          <a:p>
            <a:pPr marL="109728" indent="0"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連盟</a:t>
            </a:r>
            <a:r>
              <a:rPr lang="ja-JP" altLang="ja-JP" dirty="0"/>
              <a:t>のあゆみ</a:t>
            </a:r>
          </a:p>
          <a:p>
            <a:pPr marL="109728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err="1"/>
              <a:t>www.jfd.or.jp</a:t>
            </a:r>
            <a:r>
              <a:rPr lang="en-US" altLang="ja-JP" dirty="0"/>
              <a:t>/about/</a:t>
            </a:r>
            <a:r>
              <a:rPr lang="en-US" altLang="ja-JP" dirty="0" err="1"/>
              <a:t>ayumi</a:t>
            </a:r>
            <a:endParaRPr lang="ja-JP" altLang="ja-JP" dirty="0"/>
          </a:p>
          <a:p>
            <a:pPr marL="109728" indent="0">
              <a:buNone/>
            </a:pPr>
            <a:r>
              <a:rPr lang="en-US" altLang="ja-JP" dirty="0"/>
              <a:t> </a:t>
            </a:r>
            <a:endParaRPr lang="ja-JP" altLang="ja-JP" dirty="0"/>
          </a:p>
          <a:p>
            <a:pPr marL="109728" indent="0"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運動</a:t>
            </a:r>
            <a:r>
              <a:rPr lang="ja-JP" altLang="ja-JP" dirty="0"/>
              <a:t>の成果</a:t>
            </a:r>
          </a:p>
          <a:p>
            <a:pPr marL="109728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err="1"/>
              <a:t>www.jfd.or.jp</a:t>
            </a:r>
            <a:r>
              <a:rPr lang="en-US" altLang="ja-JP" dirty="0"/>
              <a:t>/about/</a:t>
            </a:r>
            <a:r>
              <a:rPr lang="en-US" altLang="ja-JP" dirty="0" err="1"/>
              <a:t>seika</a:t>
            </a:r>
            <a:endParaRPr lang="ja-JP" altLang="ja-JP" dirty="0"/>
          </a:p>
          <a:p>
            <a:pPr marL="109728" indent="0">
              <a:buNone/>
            </a:pPr>
            <a:r>
              <a:rPr lang="en-US" altLang="ja-JP" dirty="0"/>
              <a:t> </a:t>
            </a:r>
            <a:endParaRPr lang="ja-JP" altLang="ja-JP" dirty="0"/>
          </a:p>
          <a:p>
            <a:pPr marL="109728" indent="0">
              <a:buNone/>
            </a:pPr>
            <a:r>
              <a:rPr lang="ja-JP" altLang="en-US" dirty="0" smtClean="0"/>
              <a:t>・</a:t>
            </a:r>
            <a:r>
              <a:rPr lang="ja-JP" altLang="ja-JP" dirty="0" smtClean="0"/>
              <a:t>手話</a:t>
            </a:r>
            <a:r>
              <a:rPr lang="ja-JP" altLang="ja-JP" dirty="0"/>
              <a:t>言語法意見書マップ、手話言語条例マップ</a:t>
            </a:r>
          </a:p>
          <a:p>
            <a:pPr marL="109728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</a:t>
            </a:r>
            <a:r>
              <a:rPr lang="en-US" altLang="ja-JP" dirty="0" err="1"/>
              <a:t>www.jfd.or.jp</a:t>
            </a:r>
            <a:r>
              <a:rPr lang="en-US" altLang="ja-JP" dirty="0"/>
              <a:t>/</a:t>
            </a:r>
            <a:r>
              <a:rPr lang="en-US" altLang="ja-JP" dirty="0" err="1"/>
              <a:t>sgh</a:t>
            </a:r>
            <a:r>
              <a:rPr lang="en-US" altLang="ja-JP" dirty="0"/>
              <a:t>/map</a:t>
            </a:r>
            <a:endParaRPr lang="ja-JP" altLang="ja-JP" dirty="0"/>
          </a:p>
          <a:p>
            <a:pPr marL="109728" indent="0"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▶</a:t>
            </a:r>
            <a:r>
              <a:rPr lang="ja-JP" altLang="ja-JP" dirty="0" smtClean="0"/>
              <a:t>手話</a:t>
            </a:r>
            <a:r>
              <a:rPr lang="ja-JP" altLang="ja-JP" dirty="0"/>
              <a:t>言語条例　２０１３年１０月１１日施行　鳥取県</a:t>
            </a:r>
          </a:p>
          <a:p>
            <a:pPr marL="109728" indent="0">
              <a:buNone/>
            </a:pPr>
            <a:r>
              <a:rPr lang="ja-JP" altLang="en-US" dirty="0" smtClean="0"/>
              <a:t>　　　　　　　　</a:t>
            </a:r>
            <a:r>
              <a:rPr lang="en-US" altLang="ja-JP" dirty="0" smtClean="0"/>
              <a:t> </a:t>
            </a:r>
            <a:r>
              <a:rPr lang="ja-JP" altLang="ja-JP" dirty="0" smtClean="0"/>
              <a:t>２０１４年</a:t>
            </a:r>
            <a:r>
              <a:rPr lang="ja-JP" altLang="ja-JP" dirty="0"/>
              <a:t>　４月　１日施行　石狩市（北海道）</a:t>
            </a:r>
          </a:p>
          <a:p>
            <a:pPr marL="109728" indent="0">
              <a:buNone/>
            </a:pPr>
            <a:r>
              <a:rPr lang="en-US" altLang="ja-JP" dirty="0" smtClean="0"/>
              <a:t>                 </a:t>
            </a:r>
            <a:r>
              <a:rPr lang="ja-JP" altLang="ja-JP" dirty="0" smtClean="0"/>
              <a:t>２０１４年</a:t>
            </a:r>
            <a:r>
              <a:rPr lang="ja-JP" altLang="ja-JP" dirty="0"/>
              <a:t>　４月　１日施行　松阪市（三重）</a:t>
            </a:r>
          </a:p>
          <a:p>
            <a:pPr marL="109728" indent="0">
              <a:buNone/>
            </a:pPr>
            <a:r>
              <a:rPr lang="en-US" altLang="ja-JP" dirty="0" smtClean="0"/>
              <a:t>                 </a:t>
            </a:r>
            <a:r>
              <a:rPr lang="ja-JP" altLang="ja-JP" dirty="0" smtClean="0"/>
              <a:t>２０１４年</a:t>
            </a:r>
            <a:r>
              <a:rPr lang="ja-JP" altLang="ja-JP" dirty="0"/>
              <a:t>　４月　１日施行　上川郡新得町（北海道）</a:t>
            </a:r>
          </a:p>
          <a:p>
            <a:pPr marL="109728" indent="0">
              <a:buNone/>
            </a:pPr>
            <a:r>
              <a:rPr lang="en-US" altLang="ja-JP" dirty="0" smtClean="0"/>
              <a:t>                 </a:t>
            </a:r>
            <a:r>
              <a:rPr lang="ja-JP" altLang="ja-JP" dirty="0" smtClean="0"/>
              <a:t>２０１４年</a:t>
            </a:r>
            <a:r>
              <a:rPr lang="ja-JP" altLang="ja-JP" dirty="0"/>
              <a:t>　７月　１日施行　嬉野市（佐賀）</a:t>
            </a:r>
          </a:p>
          <a:p>
            <a:pPr marL="109728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3710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109088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ja-JP" altLang="en-US" sz="2400" dirty="0" smtClean="0"/>
              <a:t>作成：金子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真美（</a:t>
            </a:r>
            <a:r>
              <a:rPr lang="en-US" altLang="ja-JP" sz="2400" dirty="0" smtClean="0"/>
              <a:t>2014</a:t>
            </a:r>
            <a:r>
              <a:rPr lang="ja-JP" altLang="en-US" sz="2400" dirty="0" smtClean="0"/>
              <a:t>年）</a:t>
            </a:r>
            <a:endParaRPr lang="en-US" altLang="ja-JP" sz="2400" dirty="0" smtClean="0"/>
          </a:p>
          <a:p>
            <a:pPr algn="just">
              <a:buNone/>
            </a:pPr>
            <a:r>
              <a:rPr lang="ja-JP" altLang="en-US" sz="2400" dirty="0" smtClean="0"/>
              <a:t>編集：筑波技術大学ろう者学教育コンテンツ開発取組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066774"/>
            <a:ext cx="6186309" cy="646331"/>
          </a:xfrm>
        </p:spPr>
        <p:txBody>
          <a:bodyPr wrap="none">
            <a:spAutoFit/>
          </a:bodyPr>
          <a:lstStyle/>
          <a:p>
            <a:r>
              <a:rPr lang="ja-JP" altLang="en-US" sz="3600" dirty="0" smtClean="0">
                <a:latin typeface="+mn-ea"/>
                <a:ea typeface="+mn-ea"/>
              </a:rPr>
              <a:t>「ろう者の人権の変遷」視聴</a:t>
            </a:r>
            <a:endParaRPr lang="ja-JP" altLang="en-US" sz="3600" dirty="0">
              <a:latin typeface="+mn-ea"/>
              <a:ea typeface="+mn-ea"/>
            </a:endParaRPr>
          </a:p>
        </p:txBody>
      </p:sp>
      <p:sp>
        <p:nvSpPr>
          <p:cNvPr id="7" name="動作設定ボタン: ビデオ 6">
            <a:hlinkClick r:id="" action="ppaction://noaction" highlightClick="1"/>
          </p:cNvPr>
          <p:cNvSpPr/>
          <p:nvPr/>
        </p:nvSpPr>
        <p:spPr>
          <a:xfrm>
            <a:off x="7848600" y="5943600"/>
            <a:ext cx="838200" cy="630936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sz="2400" dirty="0" smtClean="0"/>
              <a:t>（１５分１３秒）</a:t>
            </a:r>
            <a:endParaRPr lang="en-US" altLang="ja-JP" sz="2400" dirty="0" smtClean="0"/>
          </a:p>
          <a:p>
            <a:pPr>
              <a:buNone/>
            </a:pPr>
            <a:endParaRPr lang="en-US" altLang="ja-JP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ja-JP" altLang="en-US" sz="2400" dirty="0" smtClean="0"/>
              <a:t>「ろう者は昔は差別を受けていた」という話を良く聞きますが、人権の観点でどのように扱われてきたのでしょうか。</a:t>
            </a:r>
            <a:endParaRPr lang="en-US" altLang="ja-JP" sz="2400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en-US" altLang="ja-JP" sz="2400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ja-JP" altLang="en-US" sz="2400" dirty="0" smtClean="0"/>
              <a:t>田門弁護士が解説する動画を視聴して、聴覚障害のある人間として「人権の変遷」をどう考えるかをワークシートに記述しなさい。 </a:t>
            </a:r>
            <a:endParaRPr lang="ja-JP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変遷を考える時のポイント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2099136"/>
            <a:ext cx="8686800" cy="4325112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個人モデル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障害を個人の問題と捉える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  <a:latin typeface="+mj-ea"/>
                <a:ea typeface="+mj-ea"/>
              </a:rPr>
              <a:t>社会モデル</a:t>
            </a:r>
            <a:endParaRPr lang="en-US" altLang="ja-JP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>
              <a:buNone/>
            </a:pPr>
            <a:r>
              <a:rPr lang="ja-JP" altLang="ja-JP" dirty="0" smtClean="0"/>
              <a:t>　</a:t>
            </a:r>
            <a:r>
              <a:rPr lang="ja-JP" altLang="en-US" dirty="0" smtClean="0"/>
              <a:t>障害は社会が作るもの、</a:t>
            </a:r>
            <a:r>
              <a:rPr lang="ja-JP" altLang="en-US" dirty="0"/>
              <a:t>社会を変えて</a:t>
            </a:r>
            <a:r>
              <a:rPr lang="ja-JP" altLang="en-US" dirty="0" smtClean="0"/>
              <a:t>障害者問題</a:t>
            </a:r>
            <a:r>
              <a:rPr lang="ja-JP" altLang="en-US" dirty="0"/>
              <a:t>を解決</a:t>
            </a:r>
          </a:p>
          <a:p>
            <a:pPr>
              <a:buNone/>
            </a:pPr>
            <a:endParaRPr lang="en-US" altLang="ja-JP" dirty="0"/>
          </a:p>
          <a:p>
            <a:pPr>
              <a:buNone/>
            </a:pPr>
            <a:r>
              <a:rPr lang="ja-JP" altLang="en-US" dirty="0" smtClean="0"/>
              <a:t>例）階段のある建物</a:t>
            </a:r>
            <a:endParaRPr lang="en-US" altLang="ja-JP" dirty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…</a:t>
            </a:r>
            <a:r>
              <a:rPr lang="ja-JP" altLang="en-US" dirty="0" smtClean="0"/>
              <a:t>車いすのためにエレベーター、スロープを取り付ける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身体障害者福祉法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１９５０年施行</a:t>
            </a:r>
            <a:endParaRPr lang="en-US" altLang="ja-JP" dirty="0" smtClean="0"/>
          </a:p>
          <a:p>
            <a:r>
              <a:rPr lang="ja-JP" altLang="en-US" dirty="0" smtClean="0"/>
              <a:t>個人モデルを強く反映</a:t>
            </a:r>
            <a:endParaRPr lang="en-US" altLang="ja-JP" dirty="0" smtClean="0"/>
          </a:p>
          <a:p>
            <a:r>
              <a:rPr lang="ja-JP" altLang="en-US" dirty="0" smtClean="0"/>
              <a:t>「</a:t>
            </a:r>
            <a:r>
              <a:rPr lang="ja-JP" altLang="en-US" dirty="0" smtClean="0">
                <a:solidFill>
                  <a:srgbClr val="FF0000"/>
                </a:solidFill>
              </a:rPr>
              <a:t>自立更正</a:t>
            </a:r>
            <a:r>
              <a:rPr lang="ja-JP" altLang="en-US" dirty="0" smtClean="0"/>
              <a:t>」の必要性を明記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手話ができる障害者福祉司の設置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→</a:t>
            </a:r>
            <a:r>
              <a:rPr lang="ja-JP" altLang="en-US" dirty="0" smtClean="0"/>
              <a:t>国立身体障害者リハビリテーションセンターの設立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ろうあ運動の転換期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r>
              <a:rPr lang="ja-JP" altLang="en-US" dirty="0" smtClean="0"/>
              <a:t>大学で教育を受けたろう青年たち（高田英一氏、松本晶行氏、中西喜久司氏）が、</a:t>
            </a:r>
            <a:r>
              <a:rPr lang="en-US" altLang="ja-JP" dirty="0" smtClean="0"/>
              <a:t>1960</a:t>
            </a:r>
            <a:r>
              <a:rPr lang="ja-JP" altLang="en-US" dirty="0" smtClean="0"/>
              <a:t>年の安保闘争でデモや反対運動に参加。</a:t>
            </a:r>
            <a:endParaRPr lang="en-US" altLang="ja-JP" dirty="0" smtClean="0"/>
          </a:p>
          <a:p>
            <a:pPr marL="109728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⇒</a:t>
            </a:r>
            <a:r>
              <a:rPr lang="ja-JP" altLang="en-US" dirty="0" smtClean="0">
                <a:solidFill>
                  <a:srgbClr val="FF0000"/>
                </a:solidFill>
              </a:rPr>
              <a:t>聴こえる人と共に運動することにも意義を見いだす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１９６６年</a:t>
            </a:r>
            <a:endParaRPr lang="en-US" altLang="ja-JP" dirty="0" smtClean="0"/>
          </a:p>
          <a:p>
            <a:pPr marL="109728" indent="0">
              <a:buNone/>
            </a:pPr>
            <a:r>
              <a:rPr lang="ja-JP" altLang="en-US" dirty="0" smtClean="0"/>
              <a:t>３氏企画の「差別青研」を京都で開催</a:t>
            </a:r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1524000" cy="200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914400"/>
            <a:ext cx="5943600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ja-JP" altLang="en-US" dirty="0" smtClean="0"/>
              <a:t>高田英一氏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1937</a:t>
            </a:r>
            <a:r>
              <a:rPr lang="ja-JP" altLang="en-US" dirty="0" smtClean="0"/>
              <a:t>年京都市生まれ。</a:t>
            </a:r>
            <a:r>
              <a:rPr lang="en-US" altLang="ja-JP" dirty="0" smtClean="0"/>
              <a:t>8</a:t>
            </a:r>
            <a:r>
              <a:rPr lang="ja-JP" altLang="en-US" dirty="0" smtClean="0"/>
              <a:t>歳の時に聴覚を失い ろう者となる。京都府立ろう学校、立命館大学卒業。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松本晶行氏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1939</a:t>
            </a:r>
            <a:r>
              <a:rPr lang="ja-JP" altLang="en-US" dirty="0" smtClean="0"/>
              <a:t>年大阪市生まれ。</a:t>
            </a:r>
            <a:r>
              <a:rPr lang="en-US" altLang="ja-JP" dirty="0" smtClean="0"/>
              <a:t>8</a:t>
            </a:r>
            <a:r>
              <a:rPr lang="ja-JP" altLang="en-US" dirty="0" smtClean="0"/>
              <a:t>歳のときに流行性脳脊髄膜炎により 失聴。京都大学卒業。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中西喜久司氏</a:t>
            </a:r>
            <a:endParaRPr lang="en-US" altLang="ja-JP" dirty="0" smtClean="0"/>
          </a:p>
          <a:p>
            <a:pPr>
              <a:buNone/>
            </a:pPr>
            <a:r>
              <a:rPr lang="en-US" altLang="ja-JP" dirty="0" smtClean="0"/>
              <a:t>1936</a:t>
            </a:r>
            <a:r>
              <a:rPr lang="ja-JP" altLang="en-US" dirty="0" smtClean="0"/>
              <a:t>年奈良県天理市に生まれ。</a:t>
            </a:r>
            <a:r>
              <a:rPr lang="en-US" altLang="ja-JP" dirty="0" smtClean="0"/>
              <a:t>1942</a:t>
            </a:r>
            <a:r>
              <a:rPr lang="ja-JP" altLang="en-US" dirty="0" smtClean="0"/>
              <a:t>年小学校入学 。その年に脳膜炎にかかり失聴。奈良県立聾学校に入学、同志社</a:t>
            </a:r>
            <a:r>
              <a:rPr lang="ja-JP" altLang="en-US" b="1" dirty="0" smtClean="0"/>
              <a:t>大学卒業。</a:t>
            </a:r>
            <a:endParaRPr lang="en-US" altLang="ja-JP" dirty="0" smtClean="0"/>
          </a:p>
        </p:txBody>
      </p:sp>
      <p:pic>
        <p:nvPicPr>
          <p:cNvPr id="6" name="図 5" descr="yjimag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198712"/>
            <a:ext cx="1524000" cy="1576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安保闘争 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543472"/>
            <a:ext cx="5220072" cy="499756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en-US" altLang="ja-JP" sz="2000" dirty="0" smtClean="0"/>
              <a:t>1959</a:t>
            </a:r>
            <a:r>
              <a:rPr lang="ja-JP" altLang="en-US" sz="2000" dirty="0" smtClean="0"/>
              <a:t>年～</a:t>
            </a:r>
            <a:r>
              <a:rPr lang="en-US" altLang="ja-JP" sz="2000" dirty="0" smtClean="0"/>
              <a:t>60</a:t>
            </a:r>
            <a:r>
              <a:rPr lang="ja-JP" altLang="en-US" sz="2000" dirty="0" smtClean="0"/>
              <a:t>年にかけて「日米安全保障条約」に反対する労働者や学生、市民が参加した大規模な反対運動。</a:t>
            </a:r>
            <a:endParaRPr lang="en-US" altLang="ja-JP" sz="2000" dirty="0" smtClean="0"/>
          </a:p>
          <a:p>
            <a:pPr algn="just">
              <a:lnSpc>
                <a:spcPct val="130000"/>
              </a:lnSpc>
            </a:pPr>
            <a:r>
              <a:rPr lang="ja-JP" altLang="en-US" sz="2000" dirty="0" smtClean="0"/>
              <a:t>国民の反応は「日米共同防衛は、日本をアメリカの戦争に巻き込むものだ」そんな疑念が国民の間から巻き起こる。</a:t>
            </a:r>
            <a:endParaRPr lang="en-US" altLang="ja-JP" sz="2000" dirty="0" smtClean="0"/>
          </a:p>
          <a:p>
            <a:pPr algn="just">
              <a:lnSpc>
                <a:spcPct val="130000"/>
              </a:lnSpc>
            </a:pPr>
            <a:r>
              <a:rPr lang="ja-JP" altLang="en-US" sz="2000" dirty="0" smtClean="0"/>
              <a:t>人々の「戦争」に対する拒否感が強く、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級戦犯容疑者であった岸首相本人への反感があったことも影響、全国的に多くの市民が「日米安全保障条約」に反対し、安保闘争が広まる。</a:t>
            </a:r>
            <a:endParaRPr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15" y="1543472"/>
            <a:ext cx="3352800" cy="49975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115" y="908720"/>
            <a:ext cx="8229600" cy="1066800"/>
          </a:xfrm>
        </p:spPr>
        <p:txBody>
          <a:bodyPr/>
          <a:lstStyle/>
          <a:p>
            <a:r>
              <a:rPr lang="ja-JP" altLang="en-US" dirty="0" smtClean="0"/>
              <a:t>１９６０年ごろの状況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蛇の目事件</a:t>
            </a:r>
            <a:r>
              <a:rPr lang="ja-JP" altLang="en-US" dirty="0" smtClean="0"/>
              <a:t>でろうあ者が殺人を犯す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→</a:t>
            </a:r>
            <a:r>
              <a:rPr lang="ja-JP" altLang="en-US" dirty="0" smtClean="0"/>
              <a:t>裁判に通訳をつける運動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東京中野区立会演説会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→</a:t>
            </a:r>
            <a:r>
              <a:rPr lang="ja-JP" altLang="en-US" dirty="0" smtClean="0"/>
              <a:t>手話通訳要請運動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>
                <a:solidFill>
                  <a:srgbClr val="FF0000"/>
                </a:solidFill>
              </a:rPr>
              <a:t>運転免許取得への制限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en-US" altLang="ja-JP" dirty="0" smtClean="0"/>
              <a:t>→</a:t>
            </a:r>
            <a:r>
              <a:rPr lang="ja-JP" altLang="en-US" dirty="0" smtClean="0"/>
              <a:t>全国のろう者からの支援で免許取得運動</a:t>
            </a:r>
            <a:endParaRPr lang="en-US" altLang="ja-JP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バン">
  <a:themeElements>
    <a:clrScheme name="アーバン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アーバン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アーバン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アーバン.thmx</Template>
  <TotalTime>5472</TotalTime>
  <Words>747</Words>
  <Application>Microsoft Macintosh PowerPoint</Application>
  <PresentationFormat>画面に合わせる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アーバン</vt:lpstr>
      <vt:lpstr>ろう者の人権について考える</vt:lpstr>
      <vt:lpstr>PowerPoint プレゼンテーション</vt:lpstr>
      <vt:lpstr>「ろう者の人権の変遷」視聴</vt:lpstr>
      <vt:lpstr>変遷を考える時のポイント</vt:lpstr>
      <vt:lpstr>身体障害者福祉法</vt:lpstr>
      <vt:lpstr>ろうあ運動の転換期</vt:lpstr>
      <vt:lpstr>PowerPoint プレゼンテーション</vt:lpstr>
      <vt:lpstr>安保闘争 </vt:lpstr>
      <vt:lpstr>１９６０年ごろの状況</vt:lpstr>
      <vt:lpstr>PowerPoint プレゼンテーション</vt:lpstr>
      <vt:lpstr>民法１１条</vt:lpstr>
      <vt:lpstr>PowerPoint プレゼンテーション</vt:lpstr>
      <vt:lpstr>身体障害者福祉法改正（１９８４年）</vt:lpstr>
      <vt:lpstr>１９９７〜１９９８年の状況</vt:lpstr>
      <vt:lpstr>運動による成果</vt:lpstr>
      <vt:lpstr>世界の動き</vt:lpstr>
      <vt:lpstr>２０１１年　障害者基本法改正</vt:lpstr>
      <vt:lpstr>近年（２０１３年）の状況</vt:lpstr>
      <vt:lpstr>個人モデルから社会モデルへの変化</vt:lpstr>
      <vt:lpstr>田門弁護士の見解</vt:lpstr>
      <vt:lpstr>＊参考資料・文献</vt:lpstr>
      <vt:lpstr>PowerPoint プレゼンテーション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ろう者学（芸術）</dc:title>
  <dc:creator>金子 真美</dc:creator>
  <cp:lastModifiedBy>門脇 翠</cp:lastModifiedBy>
  <cp:revision>676</cp:revision>
  <dcterms:created xsi:type="dcterms:W3CDTF">2014-07-03T01:34:28Z</dcterms:created>
  <dcterms:modified xsi:type="dcterms:W3CDTF">2018-04-18T01:46:17Z</dcterms:modified>
</cp:coreProperties>
</file>