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82" r:id="rId5"/>
    <p:sldId id="274" r:id="rId6"/>
    <p:sldId id="275" r:id="rId7"/>
    <p:sldId id="276" r:id="rId8"/>
    <p:sldId id="277" r:id="rId9"/>
    <p:sldId id="278" r:id="rId10"/>
    <p:sldId id="279" r:id="rId11"/>
    <p:sldId id="283" r:id="rId12"/>
    <p:sldId id="271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12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FCED8-8F61-194B-9138-310E6D23C36B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F57DDA0-86B9-9C4E-919F-CE140386E9E7}">
      <dgm:prSet phldrT="[テキスト]" custT="1"/>
      <dgm:spPr/>
      <dgm:t>
        <a:bodyPr/>
        <a:lstStyle/>
        <a:p>
          <a:r>
            <a:rPr kumimoji="1" lang="ja-JP" altLang="en-US" sz="3200" dirty="0" smtClean="0">
              <a:solidFill>
                <a:srgbClr val="18579B"/>
              </a:solidFill>
            </a:rPr>
            <a:t>手話法</a:t>
          </a:r>
          <a:endParaRPr kumimoji="1" lang="ja-JP" altLang="en-US" sz="3200" dirty="0">
            <a:solidFill>
              <a:srgbClr val="18579B"/>
            </a:solidFill>
          </a:endParaRPr>
        </a:p>
      </dgm:t>
    </dgm:pt>
    <dgm:pt modelId="{C491105A-1B58-864D-8FA7-ECD200025846}" type="parTrans" cxnId="{8E115AEB-89AF-9A4A-BE9E-EBCDEDA8D815}">
      <dgm:prSet/>
      <dgm:spPr/>
      <dgm:t>
        <a:bodyPr/>
        <a:lstStyle/>
        <a:p>
          <a:endParaRPr kumimoji="1" lang="ja-JP" altLang="en-US"/>
        </a:p>
      </dgm:t>
    </dgm:pt>
    <dgm:pt modelId="{A75C99A2-BB34-C542-B8BE-BD9F14619B17}" type="sibTrans" cxnId="{8E115AEB-89AF-9A4A-BE9E-EBCDEDA8D815}">
      <dgm:prSet/>
      <dgm:spPr/>
      <dgm:t>
        <a:bodyPr/>
        <a:lstStyle/>
        <a:p>
          <a:endParaRPr kumimoji="1" lang="ja-JP" altLang="en-US"/>
        </a:p>
      </dgm:t>
    </dgm:pt>
    <dgm:pt modelId="{466183D7-AB1B-904C-8250-133C3DC24F9A}">
      <dgm:prSet phldrT="[テキスト]" custT="1"/>
      <dgm:spPr/>
      <dgm:t>
        <a:bodyPr/>
        <a:lstStyle/>
        <a:p>
          <a:r>
            <a:rPr kumimoji="1" lang="ja-JP" altLang="en-US" sz="3200" dirty="0" smtClean="0">
              <a:solidFill>
                <a:srgbClr val="18579B"/>
              </a:solidFill>
            </a:rPr>
            <a:t>口話法</a:t>
          </a:r>
          <a:endParaRPr kumimoji="1" lang="ja-JP" altLang="en-US" sz="3200" dirty="0">
            <a:solidFill>
              <a:srgbClr val="18579B"/>
            </a:solidFill>
          </a:endParaRPr>
        </a:p>
      </dgm:t>
    </dgm:pt>
    <dgm:pt modelId="{FD5F2A60-0CF6-3248-B5A8-693F5D6BFEB6}" type="parTrans" cxnId="{C157EA54-A748-4241-AB7E-67C7EC5CA94B}">
      <dgm:prSet/>
      <dgm:spPr/>
      <dgm:t>
        <a:bodyPr/>
        <a:lstStyle/>
        <a:p>
          <a:endParaRPr kumimoji="1" lang="ja-JP" altLang="en-US"/>
        </a:p>
      </dgm:t>
    </dgm:pt>
    <dgm:pt modelId="{515E41B3-3456-7849-AD71-02EAB3F46F37}" type="sibTrans" cxnId="{C157EA54-A748-4241-AB7E-67C7EC5CA94B}">
      <dgm:prSet/>
      <dgm:spPr/>
      <dgm:t>
        <a:bodyPr/>
        <a:lstStyle/>
        <a:p>
          <a:endParaRPr kumimoji="1" lang="ja-JP" altLang="en-US"/>
        </a:p>
      </dgm:t>
    </dgm:pt>
    <dgm:pt modelId="{8DBEF533-204F-D040-B29E-82A7E1AA4461}">
      <dgm:prSet phldrT="[テキスト]" custT="1"/>
      <dgm:spPr/>
      <dgm:t>
        <a:bodyPr/>
        <a:lstStyle/>
        <a:p>
          <a:r>
            <a:rPr kumimoji="1" lang="ja-JP" altLang="en-US" sz="2800" dirty="0" smtClean="0">
              <a:solidFill>
                <a:srgbClr val="18579B"/>
              </a:solidFill>
            </a:rPr>
            <a:t>トータル・コミュニケーション</a:t>
          </a:r>
          <a:endParaRPr kumimoji="1" lang="ja-JP" altLang="en-US" sz="2800" dirty="0">
            <a:solidFill>
              <a:srgbClr val="18579B"/>
            </a:solidFill>
          </a:endParaRPr>
        </a:p>
      </dgm:t>
    </dgm:pt>
    <dgm:pt modelId="{DF5AF376-519D-BD41-97FB-31D9043F1BC9}" type="parTrans" cxnId="{0E5EEF3C-0A59-5B4E-9950-176145C5172D}">
      <dgm:prSet/>
      <dgm:spPr/>
      <dgm:t>
        <a:bodyPr/>
        <a:lstStyle/>
        <a:p>
          <a:endParaRPr kumimoji="1" lang="ja-JP" altLang="en-US"/>
        </a:p>
      </dgm:t>
    </dgm:pt>
    <dgm:pt modelId="{335D4C28-BACD-254B-927D-0A80FEF22494}" type="sibTrans" cxnId="{0E5EEF3C-0A59-5B4E-9950-176145C5172D}">
      <dgm:prSet/>
      <dgm:spPr/>
      <dgm:t>
        <a:bodyPr/>
        <a:lstStyle/>
        <a:p>
          <a:endParaRPr kumimoji="1" lang="ja-JP" altLang="en-US"/>
        </a:p>
      </dgm:t>
    </dgm:pt>
    <dgm:pt modelId="{8AD0DB87-4088-3A47-BBA6-DDC4A8CDF517}">
      <dgm:prSet phldrT="[テキスト]" custT="1"/>
      <dgm:spPr/>
      <dgm:t>
        <a:bodyPr/>
        <a:lstStyle/>
        <a:p>
          <a:r>
            <a:rPr kumimoji="1" lang="ja-JP" altLang="en-US" sz="3200" dirty="0" smtClean="0">
              <a:solidFill>
                <a:srgbClr val="18579B"/>
              </a:solidFill>
            </a:rPr>
            <a:t>バイリンガル</a:t>
          </a:r>
          <a:endParaRPr kumimoji="1" lang="ja-JP" altLang="en-US" sz="3200" dirty="0">
            <a:solidFill>
              <a:srgbClr val="18579B"/>
            </a:solidFill>
          </a:endParaRPr>
        </a:p>
      </dgm:t>
    </dgm:pt>
    <dgm:pt modelId="{9AC05F1D-B742-7B4B-BB9E-4C479BBD8371}" type="parTrans" cxnId="{5F7B4716-30CF-9A47-8E6B-776880332A3F}">
      <dgm:prSet/>
      <dgm:spPr/>
      <dgm:t>
        <a:bodyPr/>
        <a:lstStyle/>
        <a:p>
          <a:endParaRPr kumimoji="1" lang="ja-JP" altLang="en-US"/>
        </a:p>
      </dgm:t>
    </dgm:pt>
    <dgm:pt modelId="{E42C6DD7-EF4E-3E46-9CC3-24A05AE63284}" type="sibTrans" cxnId="{5F7B4716-30CF-9A47-8E6B-776880332A3F}">
      <dgm:prSet/>
      <dgm:spPr/>
      <dgm:t>
        <a:bodyPr/>
        <a:lstStyle/>
        <a:p>
          <a:endParaRPr kumimoji="1" lang="ja-JP" altLang="en-US"/>
        </a:p>
      </dgm:t>
    </dgm:pt>
    <dgm:pt modelId="{D9EB07DC-96D8-B743-B755-81074E962F0A}">
      <dgm:prSet phldrT="[テキスト]" custT="1"/>
      <dgm:spPr/>
      <dgm:t>
        <a:bodyPr/>
        <a:lstStyle/>
        <a:p>
          <a:r>
            <a:rPr kumimoji="1" lang="ja-JP" altLang="en-US" sz="3200" dirty="0" smtClean="0">
              <a:solidFill>
                <a:srgbClr val="18579B"/>
              </a:solidFill>
            </a:rPr>
            <a:t>キュー</a:t>
          </a:r>
        </a:p>
        <a:p>
          <a:r>
            <a:rPr kumimoji="1" lang="ja-JP" altLang="en-US" sz="3200" dirty="0" smtClean="0">
              <a:solidFill>
                <a:srgbClr val="18579B"/>
              </a:solidFill>
            </a:rPr>
            <a:t>サイン</a:t>
          </a:r>
          <a:endParaRPr kumimoji="1" lang="ja-JP" altLang="en-US" sz="3200" dirty="0">
            <a:solidFill>
              <a:srgbClr val="18579B"/>
            </a:solidFill>
          </a:endParaRPr>
        </a:p>
      </dgm:t>
    </dgm:pt>
    <dgm:pt modelId="{2B06BCB5-B368-3B49-9936-D221EF2E3FD7}" type="parTrans" cxnId="{B988EF1C-B993-E44B-A0F1-B864709513F0}">
      <dgm:prSet/>
      <dgm:spPr/>
      <dgm:t>
        <a:bodyPr/>
        <a:lstStyle/>
        <a:p>
          <a:endParaRPr kumimoji="1" lang="ja-JP" altLang="en-US"/>
        </a:p>
      </dgm:t>
    </dgm:pt>
    <dgm:pt modelId="{2132971C-6025-D345-A8C4-DBDD3D47ABB8}" type="sibTrans" cxnId="{B988EF1C-B993-E44B-A0F1-B864709513F0}">
      <dgm:prSet/>
      <dgm:spPr/>
      <dgm:t>
        <a:bodyPr/>
        <a:lstStyle/>
        <a:p>
          <a:endParaRPr kumimoji="1" lang="ja-JP" altLang="en-US"/>
        </a:p>
      </dgm:t>
    </dgm:pt>
    <dgm:pt modelId="{CFAC51E6-AA11-7F4E-83DF-153536195A9B}" type="pres">
      <dgm:prSet presAssocID="{CCEFCED8-8F61-194B-9138-310E6D23C3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524F350-BE46-D846-83EB-14249908BF5D}" type="pres">
      <dgm:prSet presAssocID="{2F57DDA0-86B9-9C4E-919F-CE140386E9E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3339D1-6EBD-B24F-A1F5-607DB93CCA50}" type="pres">
      <dgm:prSet presAssocID="{A75C99A2-BB34-C542-B8BE-BD9F14619B17}" presName="sibTrans" presStyleCnt="0"/>
      <dgm:spPr/>
    </dgm:pt>
    <dgm:pt modelId="{C4BC19F2-F53F-AC4F-B1D0-5DF90BC6AFD9}" type="pres">
      <dgm:prSet presAssocID="{466183D7-AB1B-904C-8250-133C3DC24F9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3F343-4CB7-D148-86F9-2EF22F22D3AD}" type="pres">
      <dgm:prSet presAssocID="{515E41B3-3456-7849-AD71-02EAB3F46F37}" presName="sibTrans" presStyleCnt="0"/>
      <dgm:spPr/>
    </dgm:pt>
    <dgm:pt modelId="{AF306C7C-CC06-D743-AB26-D6DAAAE6973C}" type="pres">
      <dgm:prSet presAssocID="{D9EB07DC-96D8-B743-B755-81074E962F0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F8667D2-BB5E-8D40-AE34-9075DF9234FB}" type="pres">
      <dgm:prSet presAssocID="{2132971C-6025-D345-A8C4-DBDD3D47ABB8}" presName="sibTrans" presStyleCnt="0"/>
      <dgm:spPr/>
    </dgm:pt>
    <dgm:pt modelId="{2955F611-F855-864C-881F-4B20D673238D}" type="pres">
      <dgm:prSet presAssocID="{8DBEF533-204F-D040-B29E-82A7E1AA446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440DD44-20A9-E54B-A4B8-C7F3EDB74F4A}" type="pres">
      <dgm:prSet presAssocID="{335D4C28-BACD-254B-927D-0A80FEF22494}" presName="sibTrans" presStyleCnt="0"/>
      <dgm:spPr/>
    </dgm:pt>
    <dgm:pt modelId="{DE86B5B4-BB3D-5042-871B-3540DCDD2A76}" type="pres">
      <dgm:prSet presAssocID="{8AD0DB87-4088-3A47-BBA6-DDC4A8CDF51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DD79A41-5EE8-DC42-B5E7-62DA0E453A90}" type="presOf" srcId="{466183D7-AB1B-904C-8250-133C3DC24F9A}" destId="{C4BC19F2-F53F-AC4F-B1D0-5DF90BC6AFD9}" srcOrd="0" destOrd="0" presId="urn:microsoft.com/office/officeart/2005/8/layout/default"/>
    <dgm:cxn modelId="{11730EB5-C5C6-7745-88C6-C20B8868E07C}" type="presOf" srcId="{D9EB07DC-96D8-B743-B755-81074E962F0A}" destId="{AF306C7C-CC06-D743-AB26-D6DAAAE6973C}" srcOrd="0" destOrd="0" presId="urn:microsoft.com/office/officeart/2005/8/layout/default"/>
    <dgm:cxn modelId="{FAA19040-6D5C-BA4F-BB84-0FCF9E903483}" type="presOf" srcId="{2F57DDA0-86B9-9C4E-919F-CE140386E9E7}" destId="{D524F350-BE46-D846-83EB-14249908BF5D}" srcOrd="0" destOrd="0" presId="urn:microsoft.com/office/officeart/2005/8/layout/default"/>
    <dgm:cxn modelId="{C157EA54-A748-4241-AB7E-67C7EC5CA94B}" srcId="{CCEFCED8-8F61-194B-9138-310E6D23C36B}" destId="{466183D7-AB1B-904C-8250-133C3DC24F9A}" srcOrd="1" destOrd="0" parTransId="{FD5F2A60-0CF6-3248-B5A8-693F5D6BFEB6}" sibTransId="{515E41B3-3456-7849-AD71-02EAB3F46F37}"/>
    <dgm:cxn modelId="{CB06717A-EEFE-DE45-A469-AA6560ED2110}" type="presOf" srcId="{CCEFCED8-8F61-194B-9138-310E6D23C36B}" destId="{CFAC51E6-AA11-7F4E-83DF-153536195A9B}" srcOrd="0" destOrd="0" presId="urn:microsoft.com/office/officeart/2005/8/layout/default"/>
    <dgm:cxn modelId="{0E5EEF3C-0A59-5B4E-9950-176145C5172D}" srcId="{CCEFCED8-8F61-194B-9138-310E6D23C36B}" destId="{8DBEF533-204F-D040-B29E-82A7E1AA4461}" srcOrd="3" destOrd="0" parTransId="{DF5AF376-519D-BD41-97FB-31D9043F1BC9}" sibTransId="{335D4C28-BACD-254B-927D-0A80FEF22494}"/>
    <dgm:cxn modelId="{8E115AEB-89AF-9A4A-BE9E-EBCDEDA8D815}" srcId="{CCEFCED8-8F61-194B-9138-310E6D23C36B}" destId="{2F57DDA0-86B9-9C4E-919F-CE140386E9E7}" srcOrd="0" destOrd="0" parTransId="{C491105A-1B58-864D-8FA7-ECD200025846}" sibTransId="{A75C99A2-BB34-C542-B8BE-BD9F14619B17}"/>
    <dgm:cxn modelId="{0BDD2B08-6A8C-EB4B-A5E1-AB990A07AFF3}" type="presOf" srcId="{8DBEF533-204F-D040-B29E-82A7E1AA4461}" destId="{2955F611-F855-864C-881F-4B20D673238D}" srcOrd="0" destOrd="0" presId="urn:microsoft.com/office/officeart/2005/8/layout/default"/>
    <dgm:cxn modelId="{FD6F5ED2-B674-3742-A499-5A1700B5B1EA}" type="presOf" srcId="{8AD0DB87-4088-3A47-BBA6-DDC4A8CDF517}" destId="{DE86B5B4-BB3D-5042-871B-3540DCDD2A76}" srcOrd="0" destOrd="0" presId="urn:microsoft.com/office/officeart/2005/8/layout/default"/>
    <dgm:cxn modelId="{B988EF1C-B993-E44B-A0F1-B864709513F0}" srcId="{CCEFCED8-8F61-194B-9138-310E6D23C36B}" destId="{D9EB07DC-96D8-B743-B755-81074E962F0A}" srcOrd="2" destOrd="0" parTransId="{2B06BCB5-B368-3B49-9936-D221EF2E3FD7}" sibTransId="{2132971C-6025-D345-A8C4-DBDD3D47ABB8}"/>
    <dgm:cxn modelId="{5F7B4716-30CF-9A47-8E6B-776880332A3F}" srcId="{CCEFCED8-8F61-194B-9138-310E6D23C36B}" destId="{8AD0DB87-4088-3A47-BBA6-DDC4A8CDF517}" srcOrd="4" destOrd="0" parTransId="{9AC05F1D-B742-7B4B-BB9E-4C479BBD8371}" sibTransId="{E42C6DD7-EF4E-3E46-9CC3-24A05AE63284}"/>
    <dgm:cxn modelId="{37CE26FB-AED3-264B-B271-4F1A6790C451}" type="presParOf" srcId="{CFAC51E6-AA11-7F4E-83DF-153536195A9B}" destId="{D524F350-BE46-D846-83EB-14249908BF5D}" srcOrd="0" destOrd="0" presId="urn:microsoft.com/office/officeart/2005/8/layout/default"/>
    <dgm:cxn modelId="{FE5B0759-EB44-1344-A6FC-58F4A8EE0A43}" type="presParOf" srcId="{CFAC51E6-AA11-7F4E-83DF-153536195A9B}" destId="{2F3339D1-6EBD-B24F-A1F5-607DB93CCA50}" srcOrd="1" destOrd="0" presId="urn:microsoft.com/office/officeart/2005/8/layout/default"/>
    <dgm:cxn modelId="{DFED85D7-54FB-C74B-A5AF-E7FA553E1B02}" type="presParOf" srcId="{CFAC51E6-AA11-7F4E-83DF-153536195A9B}" destId="{C4BC19F2-F53F-AC4F-B1D0-5DF90BC6AFD9}" srcOrd="2" destOrd="0" presId="urn:microsoft.com/office/officeart/2005/8/layout/default"/>
    <dgm:cxn modelId="{B70AE5A3-2B88-F442-8AD6-80B09D16FFF6}" type="presParOf" srcId="{CFAC51E6-AA11-7F4E-83DF-153536195A9B}" destId="{7393F343-4CB7-D148-86F9-2EF22F22D3AD}" srcOrd="3" destOrd="0" presId="urn:microsoft.com/office/officeart/2005/8/layout/default"/>
    <dgm:cxn modelId="{83224FFB-2500-F449-8B33-2ED5C54CD438}" type="presParOf" srcId="{CFAC51E6-AA11-7F4E-83DF-153536195A9B}" destId="{AF306C7C-CC06-D743-AB26-D6DAAAE6973C}" srcOrd="4" destOrd="0" presId="urn:microsoft.com/office/officeart/2005/8/layout/default"/>
    <dgm:cxn modelId="{C6C387BD-8A44-D649-A8B3-39B4701812A0}" type="presParOf" srcId="{CFAC51E6-AA11-7F4E-83DF-153536195A9B}" destId="{5F8667D2-BB5E-8D40-AE34-9075DF9234FB}" srcOrd="5" destOrd="0" presId="urn:microsoft.com/office/officeart/2005/8/layout/default"/>
    <dgm:cxn modelId="{455A8EA1-A71D-0D4D-B415-74413E2177A5}" type="presParOf" srcId="{CFAC51E6-AA11-7F4E-83DF-153536195A9B}" destId="{2955F611-F855-864C-881F-4B20D673238D}" srcOrd="6" destOrd="0" presId="urn:microsoft.com/office/officeart/2005/8/layout/default"/>
    <dgm:cxn modelId="{E52CCC64-13DF-D44F-AFBC-6F25E03036AF}" type="presParOf" srcId="{CFAC51E6-AA11-7F4E-83DF-153536195A9B}" destId="{F440DD44-20A9-E54B-A4B8-C7F3EDB74F4A}" srcOrd="7" destOrd="0" presId="urn:microsoft.com/office/officeart/2005/8/layout/default"/>
    <dgm:cxn modelId="{EB48DA41-EA56-EC49-B714-3CF626F6B43A}" type="presParOf" srcId="{CFAC51E6-AA11-7F4E-83DF-153536195A9B}" destId="{DE86B5B4-BB3D-5042-871B-3540DCDD2A7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4F350-BE46-D846-83EB-14249908BF5D}">
      <dsp:nvSpPr>
        <dsp:cNvPr id="0" name=""/>
        <dsp:cNvSpPr/>
      </dsp:nvSpPr>
      <dsp:spPr>
        <a:xfrm>
          <a:off x="0" y="866714"/>
          <a:ext cx="2605210" cy="1563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>
              <a:solidFill>
                <a:srgbClr val="18579B"/>
              </a:solidFill>
            </a:rPr>
            <a:t>手話法</a:t>
          </a:r>
          <a:endParaRPr kumimoji="1" lang="ja-JP" altLang="en-US" sz="3200" kern="1200" dirty="0">
            <a:solidFill>
              <a:srgbClr val="18579B"/>
            </a:solidFill>
          </a:endParaRPr>
        </a:p>
      </dsp:txBody>
      <dsp:txXfrm>
        <a:off x="0" y="866714"/>
        <a:ext cx="2605210" cy="1563126"/>
      </dsp:txXfrm>
    </dsp:sp>
    <dsp:sp modelId="{C4BC19F2-F53F-AC4F-B1D0-5DF90BC6AFD9}">
      <dsp:nvSpPr>
        <dsp:cNvPr id="0" name=""/>
        <dsp:cNvSpPr/>
      </dsp:nvSpPr>
      <dsp:spPr>
        <a:xfrm>
          <a:off x="2865731" y="866714"/>
          <a:ext cx="2605210" cy="1563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>
              <a:solidFill>
                <a:srgbClr val="18579B"/>
              </a:solidFill>
            </a:rPr>
            <a:t>口話法</a:t>
          </a:r>
          <a:endParaRPr kumimoji="1" lang="ja-JP" altLang="en-US" sz="3200" kern="1200" dirty="0">
            <a:solidFill>
              <a:srgbClr val="18579B"/>
            </a:solidFill>
          </a:endParaRPr>
        </a:p>
      </dsp:txBody>
      <dsp:txXfrm>
        <a:off x="2865731" y="866714"/>
        <a:ext cx="2605210" cy="1563126"/>
      </dsp:txXfrm>
    </dsp:sp>
    <dsp:sp modelId="{AF306C7C-CC06-D743-AB26-D6DAAAE6973C}">
      <dsp:nvSpPr>
        <dsp:cNvPr id="0" name=""/>
        <dsp:cNvSpPr/>
      </dsp:nvSpPr>
      <dsp:spPr>
        <a:xfrm>
          <a:off x="5731462" y="866714"/>
          <a:ext cx="2605210" cy="1563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>
              <a:solidFill>
                <a:srgbClr val="18579B"/>
              </a:solidFill>
            </a:rPr>
            <a:t>キュー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>
              <a:solidFill>
                <a:srgbClr val="18579B"/>
              </a:solidFill>
            </a:rPr>
            <a:t>サイン</a:t>
          </a:r>
          <a:endParaRPr kumimoji="1" lang="ja-JP" altLang="en-US" sz="3200" kern="1200" dirty="0">
            <a:solidFill>
              <a:srgbClr val="18579B"/>
            </a:solidFill>
          </a:endParaRPr>
        </a:p>
      </dsp:txBody>
      <dsp:txXfrm>
        <a:off x="5731462" y="866714"/>
        <a:ext cx="2605210" cy="1563126"/>
      </dsp:txXfrm>
    </dsp:sp>
    <dsp:sp modelId="{2955F611-F855-864C-881F-4B20D673238D}">
      <dsp:nvSpPr>
        <dsp:cNvPr id="0" name=""/>
        <dsp:cNvSpPr/>
      </dsp:nvSpPr>
      <dsp:spPr>
        <a:xfrm>
          <a:off x="1432865" y="2690361"/>
          <a:ext cx="2605210" cy="1563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>
              <a:solidFill>
                <a:srgbClr val="18579B"/>
              </a:solidFill>
            </a:rPr>
            <a:t>トータル・コミュニケーション</a:t>
          </a:r>
          <a:endParaRPr kumimoji="1" lang="ja-JP" altLang="en-US" sz="2800" kern="1200" dirty="0">
            <a:solidFill>
              <a:srgbClr val="18579B"/>
            </a:solidFill>
          </a:endParaRPr>
        </a:p>
      </dsp:txBody>
      <dsp:txXfrm>
        <a:off x="1432865" y="2690361"/>
        <a:ext cx="2605210" cy="1563126"/>
      </dsp:txXfrm>
    </dsp:sp>
    <dsp:sp modelId="{DE86B5B4-BB3D-5042-871B-3540DCDD2A76}">
      <dsp:nvSpPr>
        <dsp:cNvPr id="0" name=""/>
        <dsp:cNvSpPr/>
      </dsp:nvSpPr>
      <dsp:spPr>
        <a:xfrm>
          <a:off x="4298597" y="2690361"/>
          <a:ext cx="2605210" cy="1563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>
              <a:solidFill>
                <a:srgbClr val="18579B"/>
              </a:solidFill>
            </a:rPr>
            <a:t>バイリンガル</a:t>
          </a:r>
          <a:endParaRPr kumimoji="1" lang="ja-JP" altLang="en-US" sz="3200" kern="1200" dirty="0">
            <a:solidFill>
              <a:srgbClr val="18579B"/>
            </a:solidFill>
          </a:endParaRPr>
        </a:p>
      </dsp:txBody>
      <dsp:txXfrm>
        <a:off x="4298597" y="2690361"/>
        <a:ext cx="2605210" cy="1563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8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RgY0rB6ucw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ろう学校における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教育法の変遷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043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矢印 1"/>
          <p:cNvSpPr/>
          <p:nvPr/>
        </p:nvSpPr>
        <p:spPr>
          <a:xfrm>
            <a:off x="289903" y="2214242"/>
            <a:ext cx="8614238" cy="1557143"/>
          </a:xfrm>
          <a:prstGeom prst="rightArrow">
            <a:avLst>
              <a:gd name="adj1" fmla="val 50000"/>
              <a:gd name="adj2" fmla="val 285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1756" y="262348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1878</a:t>
            </a:r>
            <a:r>
              <a:rPr kumimoji="1" lang="ja-JP" altLang="en-US" dirty="0" smtClean="0">
                <a:solidFill>
                  <a:srgbClr val="000000"/>
                </a:solidFill>
              </a:rPr>
              <a:t>年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57754" y="262348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1880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81994" y="262348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1900</a:t>
            </a:r>
            <a:r>
              <a:rPr kumimoji="1" lang="ja-JP" altLang="en-US" dirty="0" smtClean="0">
                <a:solidFill>
                  <a:srgbClr val="000000"/>
                </a:solidFill>
              </a:rPr>
              <a:t>年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99149" y="262348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87604" y="264531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2008</a:t>
            </a:r>
            <a:r>
              <a:rPr kumimoji="1" lang="ja-JP" altLang="en-US" dirty="0" smtClean="0">
                <a:solidFill>
                  <a:srgbClr val="FF0000"/>
                </a:solidFill>
              </a:rPr>
              <a:t>年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70325" y="645821"/>
            <a:ext cx="800219" cy="16299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kumimoji="1" lang="ja-JP" altLang="en-US" sz="2000" dirty="0"/>
              <a:t>第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回聾教育国際会議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48261" y="422921"/>
            <a:ext cx="492443" cy="19219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私立大阪盲唖院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94611" y="659627"/>
            <a:ext cx="492443" cy="16851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00"/>
                </a:solidFill>
              </a:rPr>
              <a:t>日本聾話学校</a:t>
            </a:r>
            <a:endParaRPr kumimoji="1" lang="en-US" altLang="ja-JP" sz="2000" dirty="0" smtClean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87445" y="1281422"/>
            <a:ext cx="492443" cy="15718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明晴学園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67210" y="966258"/>
            <a:ext cx="800219" cy="18755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kumimoji="1" lang="ja-JP" altLang="en-US" sz="2000" dirty="0" smtClean="0">
                <a:ea typeface="+mj-ea"/>
              </a:rPr>
              <a:t>各地の</a:t>
            </a:r>
            <a:endParaRPr kumimoji="1" lang="en-US" altLang="ja-JP" sz="2000" dirty="0" smtClean="0">
              <a:ea typeface="+mj-ea"/>
            </a:endParaRPr>
          </a:p>
          <a:p>
            <a:pPr lvl="0"/>
            <a:r>
              <a:rPr kumimoji="1" lang="ja-JP" altLang="en-US" sz="2000" dirty="0" smtClean="0">
                <a:ea typeface="+mj-ea"/>
              </a:rPr>
              <a:t>聾学校設立</a:t>
            </a:r>
            <a:endParaRPr kumimoji="1" lang="ja-JP" altLang="en-US" sz="2000" dirty="0">
              <a:ea typeface="+mj-ea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660420" y="3576078"/>
            <a:ext cx="7543519" cy="2620872"/>
          </a:xfrm>
          <a:prstGeom prst="wedgeRoundRectCallout">
            <a:avLst>
              <a:gd name="adj1" fmla="val 39192"/>
              <a:gd name="adj2" fmla="val -71874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dirty="0">
              <a:solidFill>
                <a:srgbClr val="000000"/>
              </a:solidFill>
            </a:endParaRPr>
          </a:p>
          <a:p>
            <a:endParaRPr kumimoji="1" lang="en-US" altLang="ja-JP" sz="2400" dirty="0" smtClean="0">
              <a:solidFill>
                <a:srgbClr val="000000"/>
              </a:solidFill>
            </a:endParaRPr>
          </a:p>
          <a:p>
            <a:endParaRPr kumimoji="1" lang="en-US" altLang="ja-JP" sz="24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sz="24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日本初のバイリンガルろう教育を行っている学校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バイリンガルろう教育とは、手話と書記言語の２つによる教育法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sz="2400" dirty="0">
              <a:solidFill>
                <a:srgbClr val="000000"/>
              </a:solidFill>
            </a:endParaRPr>
          </a:p>
          <a:p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150873" y="6196950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参照</a:t>
            </a:r>
            <a:r>
              <a:rPr kumimoji="1" lang="ja-JP" altLang="en-US" dirty="0" smtClean="0">
                <a:solidFill>
                  <a:srgbClr val="000000"/>
                </a:solidFill>
              </a:rPr>
              <a:t>：明晴学園ホームページ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9903" y="87485"/>
            <a:ext cx="253687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ろう教育の歴史</a:t>
            </a:r>
            <a:endParaRPr kumimoji="1" lang="ja-JP" alt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1756" y="610703"/>
            <a:ext cx="769441" cy="20836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現京都府立聾学校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kumimoji="1" lang="ja-JP" altLang="en-US" sz="2000" dirty="0" smtClean="0"/>
              <a:t>京都盲唖院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074170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9275" y="1828680"/>
            <a:ext cx="8042276" cy="1548010"/>
          </a:xfrm>
        </p:spPr>
        <p:txBody>
          <a:bodyPr/>
          <a:lstStyle/>
          <a:p>
            <a:pPr algn="l"/>
            <a:r>
              <a:rPr lang="ja-JP" altLang="en-US" sz="4000" dirty="0" smtClean="0"/>
              <a:t>動画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ja-JP" altLang="ja-JP" sz="3600" dirty="0" smtClean="0"/>
              <a:t>みんな</a:t>
            </a:r>
            <a:r>
              <a:rPr lang="ja-JP" altLang="ja-JP" sz="3600" dirty="0"/>
              <a:t>で創った夢のろう</a:t>
            </a:r>
            <a:r>
              <a:rPr lang="ja-JP" altLang="ja-JP" sz="3600" dirty="0" smtClean="0"/>
              <a:t>学校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　　　　　　　　　　　　　（</a:t>
            </a:r>
            <a:r>
              <a:rPr lang="en-US" altLang="ja-JP" sz="3600" dirty="0" smtClean="0"/>
              <a:t>4</a:t>
            </a:r>
            <a:r>
              <a:rPr lang="ja-JP" altLang="en-US" sz="3600" dirty="0" smtClean="0"/>
              <a:t>分</a:t>
            </a:r>
            <a:r>
              <a:rPr lang="en-US" altLang="ja-JP" sz="3600" dirty="0" smtClean="0"/>
              <a:t>45</a:t>
            </a:r>
            <a:r>
              <a:rPr lang="ja-JP" altLang="en-US" sz="3600" dirty="0" smtClean="0"/>
              <a:t>秒）</a:t>
            </a:r>
            <a:r>
              <a:rPr lang="ja-JP" altLang="ja-JP" sz="3600" dirty="0"/>
              <a:t>　</a:t>
            </a:r>
            <a:r>
              <a:rPr lang="ja-JP" altLang="en-US" sz="3600" dirty="0" smtClean="0"/>
              <a:t>　　　　</a:t>
            </a:r>
            <a:r>
              <a:rPr lang="ja-JP" altLang="ja-JP" sz="3600" dirty="0" smtClean="0"/>
              <a:t> </a:t>
            </a:r>
            <a:r>
              <a:rPr lang="ja-JP" altLang="en-US" sz="3600" dirty="0" smtClean="0"/>
              <a:t>　　　　　　　　　　　　　　　　　　　　　　　</a:t>
            </a:r>
            <a:endParaRPr kumimoji="1" lang="ja-JP" altLang="en-US" sz="36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49275" y="5840387"/>
            <a:ext cx="8042276" cy="8229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/>
              <a:t>鑑賞し、感じたことはなにか？</a:t>
            </a:r>
            <a:endParaRPr lang="ja-JP" altLang="en-US" sz="40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49275" y="238293"/>
            <a:ext cx="8042276" cy="95942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/>
              <a:t>明晴学園にみるろう教育</a:t>
            </a:r>
            <a:endParaRPr lang="ja-JP" altLang="en-US" sz="4000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9275" y="3780001"/>
            <a:ext cx="8042276" cy="2060386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ja-JP" altLang="ja-JP" sz="3200" dirty="0"/>
              <a:t>「ろう文化」</a:t>
            </a:r>
            <a:endParaRPr lang="en-US" altLang="ja-JP" sz="3200" dirty="0"/>
          </a:p>
          <a:p>
            <a:pPr marL="0" indent="0" hangingPunct="0">
              <a:buNone/>
            </a:pPr>
            <a:r>
              <a:rPr lang="ja-JP" altLang="ja-JP" sz="3000" dirty="0"/>
              <a:t>みんなの前で話す</a:t>
            </a:r>
            <a:r>
              <a:rPr lang="ja-JP" altLang="ja-JP" sz="3200" dirty="0"/>
              <a:t>［</a:t>
            </a:r>
            <a:r>
              <a:rPr lang="en-US" altLang="ja-JP" sz="3200" dirty="0"/>
              <a:t>03:11</a:t>
            </a:r>
            <a:r>
              <a:rPr lang="ja-JP" altLang="ja-JP" sz="3200" dirty="0"/>
              <a:t>〜</a:t>
            </a:r>
            <a:r>
              <a:rPr lang="en-US" altLang="ja-JP" sz="3200" dirty="0"/>
              <a:t>04:00</a:t>
            </a:r>
            <a:r>
              <a:rPr lang="ja-JP" altLang="ja-JP" sz="3200" dirty="0"/>
              <a:t>］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835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r>
              <a:rPr lang="ja-JP" altLang="en-US" smtClean="0"/>
              <a:t>ろう学校における理想的な</a:t>
            </a:r>
            <a:r>
              <a:rPr lang="ja-JP" altLang="en-US" dirty="0" smtClean="0"/>
              <a:t>教育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49275" y="1863095"/>
            <a:ext cx="8042276" cy="4343400"/>
          </a:xfrm>
        </p:spPr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sz="3200" dirty="0" smtClean="0"/>
              <a:t>ろう児・ろう生徒にとって理想的なろう教育とはなにか？</a:t>
            </a:r>
            <a:endParaRPr lang="en-US" altLang="ja-JP" sz="3200" dirty="0" smtClean="0"/>
          </a:p>
          <a:p>
            <a:endParaRPr lang="en-US" altLang="ja-JP" sz="3200" dirty="0"/>
          </a:p>
          <a:p>
            <a:r>
              <a:rPr lang="ja-JP" altLang="en-US" sz="3200" dirty="0"/>
              <a:t>ろう児・ろう生徒みんな</a:t>
            </a:r>
            <a:r>
              <a:rPr lang="ja-JP" altLang="en-US" sz="3200" dirty="0" smtClean="0"/>
              <a:t>同じ方法でろう教育を受けてもよいのか？</a:t>
            </a:r>
            <a:endParaRPr lang="en-US" altLang="ja-JP" sz="3200" dirty="0" smtClean="0"/>
          </a:p>
          <a:p>
            <a:endParaRPr lang="en-US" altLang="ja-JP" sz="3200" dirty="0"/>
          </a:p>
          <a:p>
            <a:endParaRPr lang="en-US" altLang="ja-JP" sz="3200" dirty="0" smtClean="0"/>
          </a:p>
          <a:p>
            <a:endParaRPr lang="en-US" altLang="ja-JP" sz="3200" dirty="0"/>
          </a:p>
          <a:p>
            <a:endParaRPr lang="en-US" altLang="ja-JP" sz="3200" dirty="0" smtClean="0"/>
          </a:p>
          <a:p>
            <a:endParaRPr lang="en-US" altLang="ja-JP" sz="3200" dirty="0"/>
          </a:p>
          <a:p>
            <a:endParaRPr lang="en-US" altLang="ja-JP" sz="3200" dirty="0" smtClean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701675" y="2015495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sz="3200" dirty="0" smtClean="0"/>
          </a:p>
          <a:p>
            <a:pPr marL="0" indent="0">
              <a:buFont typeface="Wingdings 2" pitchFamily="18" charset="2"/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4904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4795" y="2370723"/>
            <a:ext cx="8042276" cy="121077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ja-JP" altLang="ja-JP" sz="2800" dirty="0"/>
              <a:t>作成</a:t>
            </a:r>
            <a:r>
              <a:rPr lang="ja-JP" altLang="ja-JP" sz="2800" dirty="0" smtClean="0"/>
              <a:t>：</a:t>
            </a:r>
            <a:r>
              <a:rPr lang="ja-JP" altLang="en-US" sz="2800" dirty="0" smtClean="0"/>
              <a:t>矢野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羽衣子</a:t>
            </a:r>
            <a:r>
              <a:rPr lang="ja-JP" altLang="ja-JP" sz="2800" dirty="0" smtClean="0"/>
              <a:t>，</a:t>
            </a:r>
            <a:r>
              <a:rPr lang="en-US" altLang="ja-JP" sz="2800" dirty="0"/>
              <a:t>2018</a:t>
            </a:r>
            <a:r>
              <a:rPr lang="ja-JP" altLang="ja-JP" sz="2800" dirty="0"/>
              <a:t>年</a:t>
            </a:r>
          </a:p>
          <a:p>
            <a:pPr marL="0" indent="0">
              <a:buNone/>
            </a:pPr>
            <a:r>
              <a:rPr lang="ja-JP" altLang="ja-JP" sz="2800" dirty="0"/>
              <a:t>編集：ろう者学教育コンテンツ開発取組担当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7897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r>
              <a:rPr lang="ja-JP" altLang="en-US" dirty="0" smtClean="0"/>
              <a:t>ろう学校における教育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49275" y="1863095"/>
            <a:ext cx="8042276" cy="4343400"/>
          </a:xfrm>
        </p:spPr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sz="3200" dirty="0" smtClean="0"/>
              <a:t>ろう学校における教育法はどんなイメージがある？</a:t>
            </a:r>
            <a:endParaRPr lang="en-US" altLang="ja-JP" sz="3200" dirty="0" smtClean="0"/>
          </a:p>
          <a:p>
            <a:endParaRPr lang="en-US" altLang="ja-JP" sz="3200" dirty="0"/>
          </a:p>
          <a:p>
            <a:r>
              <a:rPr lang="ja-JP" altLang="en-US" sz="3200" dirty="0" smtClean="0"/>
              <a:t>実際のろう学校における教育の状況は？</a:t>
            </a:r>
            <a:endParaRPr lang="en-US" altLang="ja-JP" sz="3200" dirty="0" smtClean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3193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85000" y="379873"/>
            <a:ext cx="479971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ろう学校における教育方法</a:t>
            </a:r>
            <a:endParaRPr kumimoji="1" lang="ja-JP" altLang="en-US" sz="32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76416299"/>
              </p:ext>
            </p:extLst>
          </p:nvPr>
        </p:nvGraphicFramePr>
        <p:xfrm>
          <a:off x="627574" y="1060868"/>
          <a:ext cx="8336673" cy="5120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1905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9275" y="1410201"/>
            <a:ext cx="8042276" cy="2029116"/>
          </a:xfrm>
        </p:spPr>
        <p:txBody>
          <a:bodyPr/>
          <a:lstStyle/>
          <a:p>
            <a:pPr algn="l"/>
            <a:r>
              <a:rPr lang="ja-JP" altLang="en-US" sz="4000" dirty="0" smtClean="0">
                <a:hlinkClick r:id="rId2"/>
              </a:rPr>
              <a:t>動画</a:t>
            </a:r>
            <a:r>
              <a:rPr lang="en-US" altLang="ja-JP" sz="4000" dirty="0" smtClean="0">
                <a:hlinkClick r:id="rId2"/>
              </a:rPr>
              <a:t/>
            </a:r>
            <a:br>
              <a:rPr lang="en-US" altLang="ja-JP" sz="4000" dirty="0" smtClean="0">
                <a:hlinkClick r:id="rId2"/>
              </a:rPr>
            </a:br>
            <a:r>
              <a:rPr lang="ja-JP" altLang="en-US" sz="3600" dirty="0" smtClean="0">
                <a:hlinkClick r:id="rId2"/>
              </a:rPr>
              <a:t>日本最初盲聾唖教育　京都府立聾学校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　　　　　　　　　　　　　　　　　　（</a:t>
            </a:r>
            <a:r>
              <a:rPr lang="en-US" altLang="ja-JP" sz="3600" dirty="0" smtClean="0"/>
              <a:t>6</a:t>
            </a:r>
            <a:r>
              <a:rPr lang="ja-JP" altLang="en-US" sz="3600" dirty="0" smtClean="0"/>
              <a:t>分</a:t>
            </a:r>
            <a:r>
              <a:rPr lang="en-US" altLang="ja-JP" sz="3600" dirty="0" smtClean="0"/>
              <a:t>36</a:t>
            </a:r>
            <a:r>
              <a:rPr lang="ja-JP" altLang="en-US" sz="3600" dirty="0" smtClean="0"/>
              <a:t>秒）</a:t>
            </a:r>
            <a:endParaRPr kumimoji="1" lang="ja-JP" altLang="en-US" sz="36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49275" y="5840387"/>
            <a:ext cx="8042276" cy="8229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/>
              <a:t>鑑賞し、感じたことはなにか？</a:t>
            </a:r>
            <a:endParaRPr lang="ja-JP" altLang="en-US" sz="40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49275" y="238293"/>
            <a:ext cx="8042276" cy="95942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/>
              <a:t>京都府立聾学校にみるろう教育</a:t>
            </a:r>
            <a:endParaRPr lang="ja-JP" altLang="en-US" sz="4000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9275" y="3780001"/>
            <a:ext cx="8042276" cy="2060386"/>
          </a:xfrm>
        </p:spPr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ja-JP" altLang="ja-JP" sz="3200" dirty="0"/>
              <a:t>「口話法の授業」［</a:t>
            </a:r>
            <a:r>
              <a:rPr lang="en-US" altLang="ja-JP" sz="3200" dirty="0"/>
              <a:t>01:23</a:t>
            </a:r>
            <a:r>
              <a:rPr lang="ja-JP" altLang="ja-JP" sz="3200" dirty="0"/>
              <a:t>〜</a:t>
            </a:r>
            <a:r>
              <a:rPr lang="en-US" altLang="ja-JP" sz="3200" dirty="0"/>
              <a:t>01:45</a:t>
            </a:r>
            <a:r>
              <a:rPr lang="ja-JP" altLang="ja-JP" sz="3200" dirty="0"/>
              <a:t>］</a:t>
            </a:r>
          </a:p>
          <a:p>
            <a:pPr marL="0" indent="0" hangingPunct="0">
              <a:buNone/>
            </a:pPr>
            <a:r>
              <a:rPr lang="ja-JP" altLang="ja-JP" sz="3200" dirty="0"/>
              <a:t>「手話禁止」［</a:t>
            </a:r>
            <a:r>
              <a:rPr lang="en-US" altLang="ja-JP" sz="3200" dirty="0"/>
              <a:t>05:11</a:t>
            </a:r>
            <a:r>
              <a:rPr lang="ja-JP" altLang="ja-JP" sz="3200" dirty="0"/>
              <a:t>〜</a:t>
            </a:r>
            <a:r>
              <a:rPr lang="en-US" altLang="ja-JP" sz="3200" dirty="0"/>
              <a:t>06:13</a:t>
            </a:r>
            <a:r>
              <a:rPr lang="ja-JP" altLang="ja-JP" sz="3200" dirty="0"/>
              <a:t>］</a:t>
            </a:r>
          </a:p>
          <a:p>
            <a:pPr marL="0" indent="0" hangingPunct="0">
              <a:buNone/>
            </a:pPr>
            <a:r>
              <a:rPr lang="ja-JP" altLang="ja-JP" sz="3200" dirty="0"/>
              <a:t>「手話の授業」［</a:t>
            </a:r>
            <a:r>
              <a:rPr lang="en-US" altLang="ja-JP" sz="3200" dirty="0"/>
              <a:t>06:14</a:t>
            </a:r>
            <a:r>
              <a:rPr lang="ja-JP" altLang="ja-JP" sz="3200" dirty="0"/>
              <a:t>〜</a:t>
            </a:r>
            <a:r>
              <a:rPr lang="en-US" altLang="ja-JP" sz="3200" dirty="0"/>
              <a:t>06:36</a:t>
            </a:r>
            <a:r>
              <a:rPr lang="ja-JP" altLang="ja-JP" sz="3200" dirty="0"/>
              <a:t>］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998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矢印 1"/>
          <p:cNvSpPr/>
          <p:nvPr/>
        </p:nvSpPr>
        <p:spPr>
          <a:xfrm>
            <a:off x="289903" y="2816113"/>
            <a:ext cx="8614238" cy="2319364"/>
          </a:xfrm>
          <a:prstGeom prst="rightArrow">
            <a:avLst>
              <a:gd name="adj1" fmla="val 50000"/>
              <a:gd name="adj2" fmla="val 285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1756" y="3782514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1878</a:t>
            </a:r>
            <a:r>
              <a:rPr kumimoji="1" lang="ja-JP" altLang="en-US" sz="2000" dirty="0" smtClean="0"/>
              <a:t>年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57754" y="3782514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1880</a:t>
            </a:r>
            <a:r>
              <a:rPr kumimoji="1" lang="ja-JP" altLang="en-US" sz="2000" dirty="0" smtClean="0"/>
              <a:t>年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81994" y="3782514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1900</a:t>
            </a:r>
            <a:r>
              <a:rPr kumimoji="1" lang="ja-JP" altLang="en-US" sz="2000" dirty="0" smtClean="0"/>
              <a:t>年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99149" y="3782514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1920</a:t>
            </a:r>
            <a:r>
              <a:rPr kumimoji="1" lang="ja-JP" altLang="en-US" sz="2000" dirty="0" smtClean="0"/>
              <a:t>年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87604" y="3804350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2008</a:t>
            </a:r>
            <a:r>
              <a:rPr kumimoji="1" lang="ja-JP" altLang="en-US" sz="2000" dirty="0" smtClean="0"/>
              <a:t>年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4110" y="981959"/>
            <a:ext cx="1046440" cy="22572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kumimoji="1" lang="ja-JP" altLang="en-US" sz="2800" dirty="0">
                <a:ea typeface="+mj-ea"/>
              </a:rPr>
              <a:t>第</a:t>
            </a:r>
            <a:r>
              <a:rPr kumimoji="1" lang="en-US" altLang="ja-JP" sz="2800" dirty="0">
                <a:ea typeface="+mj-ea"/>
              </a:rPr>
              <a:t>2</a:t>
            </a:r>
            <a:r>
              <a:rPr kumimoji="1" lang="ja-JP" altLang="en-US" sz="2800" dirty="0" smtClean="0">
                <a:ea typeface="+mj-ea"/>
              </a:rPr>
              <a:t>回聾教育国際会議</a:t>
            </a:r>
            <a:endParaRPr kumimoji="1" lang="ja-JP" altLang="en-US" sz="2800" dirty="0"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25144" y="579584"/>
            <a:ext cx="615553" cy="26512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/>
              <a:t>私立大阪盲唖院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71495" y="1037182"/>
            <a:ext cx="615553" cy="2228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/>
              <a:t>日本聾話学校</a:t>
            </a:r>
            <a:endParaRPr kumimoji="1" lang="en-US" altLang="ja-JP" sz="28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64332" y="1658977"/>
            <a:ext cx="615553" cy="15718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/>
              <a:t>明晴学園</a:t>
            </a:r>
            <a:endParaRPr kumimoji="1" lang="en-US" altLang="ja-JP" sz="28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9903" y="87485"/>
            <a:ext cx="253687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ろう教育の歴史</a:t>
            </a:r>
            <a:endParaRPr kumimoji="1" lang="ja-JP" alt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1992" y="1045266"/>
            <a:ext cx="861774" cy="21855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現京都府立聾学校</a:t>
            </a:r>
            <a:r>
              <a:rPr kumimoji="1" lang="ja-JP" altLang="en-US" sz="2000" dirty="0" smtClean="0"/>
              <a:t>）</a:t>
            </a:r>
            <a:endParaRPr kumimoji="1" lang="en-US" altLang="ja-JP" sz="2000" dirty="0" smtClean="0"/>
          </a:p>
          <a:p>
            <a:r>
              <a:rPr kumimoji="1" lang="ja-JP" altLang="en-US" sz="2400" dirty="0" smtClean="0"/>
              <a:t>京都盲唖院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765552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矢印 1"/>
          <p:cNvSpPr/>
          <p:nvPr/>
        </p:nvSpPr>
        <p:spPr>
          <a:xfrm>
            <a:off x="289903" y="2235902"/>
            <a:ext cx="8614238" cy="1557143"/>
          </a:xfrm>
          <a:prstGeom prst="rightArrow">
            <a:avLst>
              <a:gd name="adj1" fmla="val 50000"/>
              <a:gd name="adj2" fmla="val 285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1756" y="284044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1878</a:t>
            </a:r>
            <a:r>
              <a:rPr kumimoji="1" lang="ja-JP" altLang="en-US" dirty="0" smtClean="0">
                <a:solidFill>
                  <a:srgbClr val="FF0000"/>
                </a:solidFill>
              </a:rPr>
              <a:t>年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57754" y="284044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1880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81994" y="284044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1900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99149" y="284044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87604" y="286228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4325" y="639889"/>
            <a:ext cx="769441" cy="19219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現京都府立聾学校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京都盲唖院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70325" y="862788"/>
            <a:ext cx="800219" cy="16299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kumimoji="1" lang="ja-JP" altLang="en-US" sz="2000" dirty="0">
                <a:ea typeface="+mj-ea"/>
              </a:rPr>
              <a:t>第</a:t>
            </a:r>
            <a:r>
              <a:rPr kumimoji="1" lang="en-US" altLang="ja-JP" sz="2000" dirty="0">
                <a:ea typeface="+mj-ea"/>
              </a:rPr>
              <a:t>2</a:t>
            </a:r>
            <a:r>
              <a:rPr kumimoji="1" lang="ja-JP" altLang="en-US" sz="2000" dirty="0" smtClean="0">
                <a:ea typeface="+mj-ea"/>
              </a:rPr>
              <a:t>回聾教育国際会議</a:t>
            </a:r>
            <a:endParaRPr kumimoji="1" lang="ja-JP" altLang="en-US" sz="2000" dirty="0"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48256" y="639888"/>
            <a:ext cx="492443" cy="19219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私立大阪盲唖院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94606" y="876594"/>
            <a:ext cx="492443" cy="2228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日本聾話学校</a:t>
            </a:r>
            <a:endParaRPr kumimoji="1" lang="en-US" altLang="ja-JP" sz="20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87443" y="1498389"/>
            <a:ext cx="492443" cy="15718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明晴学園</a:t>
            </a:r>
            <a:endParaRPr kumimoji="1" lang="en-US" altLang="ja-JP" sz="2000" dirty="0" smtClean="0"/>
          </a:p>
        </p:txBody>
      </p:sp>
      <p:sp>
        <p:nvSpPr>
          <p:cNvPr id="16" name="角丸四角形吹き出し 15"/>
          <p:cNvSpPr/>
          <p:nvPr/>
        </p:nvSpPr>
        <p:spPr>
          <a:xfrm>
            <a:off x="573743" y="3793046"/>
            <a:ext cx="7543519" cy="2248116"/>
          </a:xfrm>
          <a:prstGeom prst="wedgeRoundRectCallout">
            <a:avLst>
              <a:gd name="adj1" fmla="val -44806"/>
              <a:gd name="adj2" fmla="val -65553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4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4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日本で最初に設立された聾学校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kumimoji="1" lang="en-US" altLang="ja-JP" sz="2400" dirty="0" smtClean="0">
                <a:solidFill>
                  <a:srgbClr val="000000"/>
                </a:solidFill>
              </a:rPr>
              <a:t>1925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年盲・聾を分離し、京都市立聾唖学校と改称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当初は手話による教育中心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kumimoji="1" lang="en-US" altLang="ja-JP" sz="2400" dirty="0" smtClean="0">
                <a:solidFill>
                  <a:srgbClr val="000000"/>
                </a:solidFill>
              </a:rPr>
              <a:t>1921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年から口話教育中心</a:t>
            </a:r>
            <a:endParaRPr kumimoji="1" lang="en-US" altLang="ja-JP" sz="24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endParaRPr kumimoji="1" lang="en-US" altLang="ja-JP" sz="2400" dirty="0" smtClean="0">
              <a:solidFill>
                <a:srgbClr val="000000"/>
              </a:solidFill>
            </a:endParaRPr>
          </a:p>
          <a:p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r>
              <a:rPr kumimoji="1" lang="ja-JP" altLang="en-US" sz="2000" dirty="0" smtClean="0">
                <a:solidFill>
                  <a:srgbClr val="000000"/>
                </a:solidFill>
              </a:rPr>
              <a:t>　　　　　　　　　　　　　　　　　　　</a:t>
            </a:r>
            <a:endParaRPr kumimoji="1" lang="en-US" altLang="ja-JP" sz="2000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28679" y="6240193"/>
            <a:ext cx="3685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参照：京都府立聾学校ホームページ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9903" y="87485"/>
            <a:ext cx="253687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ろう教育の歴史</a:t>
            </a:r>
            <a:endParaRPr kumimoji="1" lang="ja-JP" alt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88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矢印 1"/>
          <p:cNvSpPr/>
          <p:nvPr/>
        </p:nvSpPr>
        <p:spPr>
          <a:xfrm>
            <a:off x="289903" y="2089788"/>
            <a:ext cx="8614238" cy="1557143"/>
          </a:xfrm>
          <a:prstGeom prst="rightArrow">
            <a:avLst>
              <a:gd name="adj1" fmla="val 50000"/>
              <a:gd name="adj2" fmla="val 285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1756" y="269433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1878</a:t>
            </a:r>
            <a:r>
              <a:rPr kumimoji="1" lang="ja-JP" altLang="en-US" dirty="0" smtClean="0">
                <a:solidFill>
                  <a:srgbClr val="000000"/>
                </a:solidFill>
              </a:rPr>
              <a:t>年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57754" y="269433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1880</a:t>
            </a:r>
            <a:r>
              <a:rPr kumimoji="1" lang="ja-JP" altLang="en-US" dirty="0" smtClean="0">
                <a:solidFill>
                  <a:srgbClr val="FF0000"/>
                </a:solidFill>
              </a:rPr>
              <a:t>年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81994" y="269433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1900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99149" y="269433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87604" y="2716171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70325" y="716674"/>
            <a:ext cx="800219" cy="16299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kumimoji="1" lang="ja-JP" altLang="en-US" sz="2000" dirty="0">
                <a:solidFill>
                  <a:srgbClr val="FF0000"/>
                </a:solidFill>
                <a:ea typeface="+mj-ea"/>
              </a:rPr>
              <a:t>第</a:t>
            </a:r>
            <a:r>
              <a:rPr kumimoji="1" lang="en-US" altLang="ja-JP" sz="2000" dirty="0">
                <a:solidFill>
                  <a:srgbClr val="FF0000"/>
                </a:solidFill>
                <a:ea typeface="+mj-ea"/>
              </a:rPr>
              <a:t>2</a:t>
            </a:r>
            <a:r>
              <a:rPr kumimoji="1" lang="ja-JP" altLang="en-US" sz="2000" dirty="0" smtClean="0">
                <a:solidFill>
                  <a:srgbClr val="FF0000"/>
                </a:solidFill>
                <a:ea typeface="+mj-ea"/>
              </a:rPr>
              <a:t>回聾教育</a:t>
            </a:r>
            <a:endParaRPr kumimoji="1" lang="en-US" altLang="ja-JP" sz="2000" dirty="0" smtClean="0">
              <a:solidFill>
                <a:srgbClr val="FF0000"/>
              </a:solidFill>
              <a:ea typeface="+mj-ea"/>
            </a:endParaRPr>
          </a:p>
          <a:p>
            <a:pPr lvl="0"/>
            <a:r>
              <a:rPr kumimoji="1" lang="ja-JP" altLang="en-US" sz="2000" dirty="0" smtClean="0">
                <a:solidFill>
                  <a:srgbClr val="FF0000"/>
                </a:solidFill>
                <a:ea typeface="+mj-ea"/>
              </a:rPr>
              <a:t>国際会議</a:t>
            </a:r>
            <a:endParaRPr kumimoji="1" lang="ja-JP" altLang="en-US" sz="2000" dirty="0">
              <a:solidFill>
                <a:srgbClr val="FF0000"/>
              </a:solidFill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48256" y="493774"/>
            <a:ext cx="492443" cy="19219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私立大阪盲唖院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94606" y="730480"/>
            <a:ext cx="492443" cy="2228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日本聾話学校</a:t>
            </a:r>
            <a:endParaRPr kumimoji="1" lang="en-US" altLang="ja-JP" sz="20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87443" y="1352275"/>
            <a:ext cx="492443" cy="15718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明晴学園</a:t>
            </a:r>
            <a:endParaRPr kumimoji="1" lang="en-US" altLang="ja-JP" sz="2000" dirty="0" smtClean="0"/>
          </a:p>
        </p:txBody>
      </p:sp>
      <p:sp>
        <p:nvSpPr>
          <p:cNvPr id="15" name="角丸四角形吹き出し 14"/>
          <p:cNvSpPr/>
          <p:nvPr/>
        </p:nvSpPr>
        <p:spPr>
          <a:xfrm>
            <a:off x="573743" y="3646932"/>
            <a:ext cx="7543519" cy="2620872"/>
          </a:xfrm>
          <a:prstGeom prst="wedgeRoundRectCallout">
            <a:avLst>
              <a:gd name="adj1" fmla="val -30532"/>
              <a:gd name="adj2" fmla="val -71874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4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1657350" lvl="3" indent="-285750">
              <a:buFont typeface="Arial"/>
              <a:buChar char="•"/>
            </a:pPr>
            <a:endParaRPr kumimoji="1" lang="en-US" altLang="ja-JP" sz="24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聾教育関係者がイタリア</a:t>
            </a:r>
            <a:r>
              <a:rPr kumimoji="1" lang="en-US" altLang="ja-JP" sz="2400" dirty="0" smtClean="0">
                <a:solidFill>
                  <a:srgbClr val="000000"/>
                </a:solidFill>
              </a:rPr>
              <a:t> 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ミラノで集まり会議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教育方針は口話教育か、手話教育かの投票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口話教育が圧倒的な数で勝利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それをきっかけに口話法の全盛期が始まる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98712" y="6267804"/>
            <a:ext cx="2545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参照</a:t>
            </a:r>
            <a:r>
              <a:rPr kumimoji="1" lang="ja-JP" altLang="en-US" dirty="0" smtClean="0">
                <a:solidFill>
                  <a:srgbClr val="000000"/>
                </a:solidFill>
              </a:rPr>
              <a:t>：聾の人びとの歴史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9903" y="87485"/>
            <a:ext cx="253687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ろう教育の歴史</a:t>
            </a:r>
            <a:endParaRPr kumimoji="1" lang="ja-JP" alt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1756" y="610703"/>
            <a:ext cx="769441" cy="20836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現京都府立聾学校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kumimoji="1" lang="ja-JP" altLang="en-US" sz="2000" dirty="0" smtClean="0"/>
              <a:t>京都盲唖院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90814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矢印 1"/>
          <p:cNvSpPr/>
          <p:nvPr/>
        </p:nvSpPr>
        <p:spPr>
          <a:xfrm>
            <a:off x="289903" y="2135033"/>
            <a:ext cx="8614238" cy="1557143"/>
          </a:xfrm>
          <a:prstGeom prst="rightArrow">
            <a:avLst>
              <a:gd name="adj1" fmla="val 50000"/>
              <a:gd name="adj2" fmla="val 285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1756" y="254427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1878</a:t>
            </a:r>
            <a:r>
              <a:rPr kumimoji="1" lang="ja-JP" altLang="en-US" dirty="0" smtClean="0">
                <a:solidFill>
                  <a:srgbClr val="000000"/>
                </a:solidFill>
              </a:rPr>
              <a:t>年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57754" y="254427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1880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81994" y="254427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1900</a:t>
            </a:r>
            <a:r>
              <a:rPr kumimoji="1" lang="ja-JP" altLang="en-US" dirty="0" smtClean="0">
                <a:solidFill>
                  <a:srgbClr val="FF0000"/>
                </a:solidFill>
              </a:rPr>
              <a:t>年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99149" y="254427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87604" y="256610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70325" y="662081"/>
            <a:ext cx="800219" cy="16299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kumimoji="1" lang="ja-JP" altLang="en-US" sz="2000" dirty="0"/>
              <a:t>第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回聾教育国際会議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48257" y="343712"/>
            <a:ext cx="492443" cy="19219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私立大阪盲唖院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94606" y="580418"/>
            <a:ext cx="492443" cy="2228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日本聾話学校</a:t>
            </a:r>
            <a:endParaRPr kumimoji="1" lang="en-US" altLang="ja-JP" sz="20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87443" y="1202213"/>
            <a:ext cx="492443" cy="15718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明晴学園</a:t>
            </a:r>
            <a:endParaRPr kumimoji="1" lang="en-US" altLang="ja-JP" sz="2000" dirty="0" smtClean="0"/>
          </a:p>
        </p:txBody>
      </p:sp>
      <p:sp>
        <p:nvSpPr>
          <p:cNvPr id="15" name="角丸四角形吹き出し 14"/>
          <p:cNvSpPr/>
          <p:nvPr/>
        </p:nvSpPr>
        <p:spPr>
          <a:xfrm>
            <a:off x="573743" y="3525465"/>
            <a:ext cx="7543519" cy="2620872"/>
          </a:xfrm>
          <a:prstGeom prst="wedgeRoundRectCallout">
            <a:avLst>
              <a:gd name="adj1" fmla="val -14513"/>
              <a:gd name="adj2" fmla="val -66501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dirty="0">
              <a:solidFill>
                <a:srgbClr val="000000"/>
              </a:solidFill>
            </a:endParaRPr>
          </a:p>
          <a:p>
            <a:endParaRPr kumimoji="1" lang="en-US" altLang="ja-JP" sz="2400" dirty="0" smtClean="0">
              <a:solidFill>
                <a:srgbClr val="000000"/>
              </a:solidFill>
            </a:endParaRPr>
          </a:p>
          <a:p>
            <a:endParaRPr kumimoji="1" lang="en-US" altLang="ja-JP" sz="2400" dirty="0">
              <a:solidFill>
                <a:srgbClr val="000000"/>
              </a:solidFill>
            </a:endParaRPr>
          </a:p>
          <a:p>
            <a:endParaRPr kumimoji="1" lang="en-US" altLang="ja-JP" sz="24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口話法の全盛期の中、手話教育を続けていた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指文字を作成した大曽根先生、手話が必要と訴えてた高橋先生がいた。それは「ろう教育の黄金時代」と呼ばれていた。</a:t>
            </a: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14038" y="6146337"/>
            <a:ext cx="59392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参照</a:t>
            </a:r>
            <a:r>
              <a:rPr kumimoji="1" lang="ja-JP" altLang="en-US" dirty="0" smtClean="0">
                <a:solidFill>
                  <a:srgbClr val="000000"/>
                </a:solidFill>
              </a:rPr>
              <a:t>：創立百十周年記念誌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r>
              <a:rPr kumimoji="1" lang="ja-JP" altLang="en-US" dirty="0" smtClean="0">
                <a:solidFill>
                  <a:srgbClr val="000000"/>
                </a:solidFill>
              </a:rPr>
              <a:t>論文：大阪市立聾唖学校教師たちの手話についての考え方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9903" y="87485"/>
            <a:ext cx="253687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ろう教育の歴史</a:t>
            </a:r>
            <a:endParaRPr kumimoji="1" lang="ja-JP" alt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1756" y="610703"/>
            <a:ext cx="769441" cy="20836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現京都府立聾学校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kumimoji="1" lang="ja-JP" altLang="en-US" sz="2000" dirty="0" smtClean="0"/>
              <a:t>京都盲唖院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931459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矢印 1"/>
          <p:cNvSpPr/>
          <p:nvPr/>
        </p:nvSpPr>
        <p:spPr>
          <a:xfrm>
            <a:off x="289903" y="2058062"/>
            <a:ext cx="8614238" cy="1557143"/>
          </a:xfrm>
          <a:prstGeom prst="rightArrow">
            <a:avLst>
              <a:gd name="adj1" fmla="val 50000"/>
              <a:gd name="adj2" fmla="val 285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1756" y="266260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1878</a:t>
            </a:r>
            <a:r>
              <a:rPr kumimoji="1" lang="ja-JP" altLang="en-US" dirty="0" smtClean="0">
                <a:solidFill>
                  <a:srgbClr val="000000"/>
                </a:solidFill>
              </a:rPr>
              <a:t>年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57754" y="266260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1880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81994" y="266260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1900</a:t>
            </a:r>
            <a:r>
              <a:rPr kumimoji="1" lang="ja-JP" altLang="en-US" dirty="0" smtClean="0">
                <a:solidFill>
                  <a:srgbClr val="000000"/>
                </a:solidFill>
              </a:rPr>
              <a:t>年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99149" y="266260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1920</a:t>
            </a:r>
            <a:r>
              <a:rPr kumimoji="1" lang="ja-JP" altLang="en-US" dirty="0" smtClean="0">
                <a:solidFill>
                  <a:srgbClr val="FF0000"/>
                </a:solidFill>
              </a:rPr>
              <a:t>年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87604" y="268444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年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70325" y="684948"/>
            <a:ext cx="800219" cy="16299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/>
            <a:r>
              <a:rPr kumimoji="1" lang="ja-JP" altLang="en-US" sz="2000" dirty="0"/>
              <a:t>第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回聾教育国際会議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48261" y="462048"/>
            <a:ext cx="492443" cy="19219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私立大阪盲唖院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94608" y="698754"/>
            <a:ext cx="492443" cy="2228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日本聾話学校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87443" y="1320549"/>
            <a:ext cx="492443" cy="15718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明晴学園</a:t>
            </a:r>
            <a:endParaRPr kumimoji="1" lang="en-US" altLang="ja-JP" sz="2000" dirty="0" smtClean="0"/>
          </a:p>
        </p:txBody>
      </p:sp>
      <p:sp>
        <p:nvSpPr>
          <p:cNvPr id="15" name="角丸四角形吹き出し 14"/>
          <p:cNvSpPr/>
          <p:nvPr/>
        </p:nvSpPr>
        <p:spPr>
          <a:xfrm>
            <a:off x="660420" y="3618408"/>
            <a:ext cx="7543519" cy="2620872"/>
          </a:xfrm>
          <a:prstGeom prst="wedgeRoundRectCallout">
            <a:avLst>
              <a:gd name="adj1" fmla="val 578"/>
              <a:gd name="adj2" fmla="val -69767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dirty="0">
              <a:solidFill>
                <a:srgbClr val="000000"/>
              </a:solidFill>
            </a:endParaRPr>
          </a:p>
          <a:p>
            <a:endParaRPr kumimoji="1" lang="en-US" altLang="ja-JP" sz="2400" dirty="0" smtClean="0">
              <a:solidFill>
                <a:srgbClr val="000000"/>
              </a:solidFill>
            </a:endParaRPr>
          </a:p>
          <a:p>
            <a:endParaRPr kumimoji="1" lang="en-US" altLang="ja-JP" sz="24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sz="24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創立者オーガスト博士の娘が聴力を失い、口話教育を受けさせたいと思ったことがきっかけ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日本にも口話教育を広めるため設立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聴覚口話法</a:t>
            </a:r>
            <a:endParaRPr kumimoji="1" lang="en-US" altLang="ja-JP" sz="2400" dirty="0">
              <a:solidFill>
                <a:srgbClr val="000000"/>
              </a:solidFill>
            </a:endParaRPr>
          </a:p>
          <a:p>
            <a:endParaRPr kumimoji="1" lang="en-US" altLang="ja-JP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65878" y="6239280"/>
            <a:ext cx="4378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参照</a:t>
            </a:r>
            <a:r>
              <a:rPr kumimoji="1" lang="ja-JP" altLang="en-US" dirty="0" smtClean="0">
                <a:solidFill>
                  <a:srgbClr val="000000"/>
                </a:solidFill>
              </a:rPr>
              <a:t>：学校法人日本聾話学校ホームページ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9903" y="87485"/>
            <a:ext cx="253687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ろう教育の歴史</a:t>
            </a:r>
            <a:endParaRPr kumimoji="1" lang="ja-JP" alt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1756" y="610703"/>
            <a:ext cx="769441" cy="20836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現京都府立聾学校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kumimoji="1" lang="ja-JP" altLang="en-US" sz="2000" dirty="0" smtClean="0"/>
              <a:t>京都盲唖院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013265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そよ風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そよ風.thmx</Template>
  <TotalTime>1661</TotalTime>
  <Words>597</Words>
  <Application>Microsoft Macintosh PowerPoint</Application>
  <PresentationFormat>画面に合わせる (4:3)</PresentationFormat>
  <Paragraphs>209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そよ風</vt:lpstr>
      <vt:lpstr>ろう学校における 教育法の変遷</vt:lpstr>
      <vt:lpstr>ろう学校における教育</vt:lpstr>
      <vt:lpstr>PowerPoint プレゼンテーション</vt:lpstr>
      <vt:lpstr>動画 日本最初盲聾唖教育　京都府立聾学校 　　　　　　　　　　　　　　　　　　（6分36秒）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動画 みんなで創った夢のろう学校 　　　　　　　　　　　　　（4分45秒）　　　　　 　　　　　　　　　　　　　　　　　　　　　　　</vt:lpstr>
      <vt:lpstr>ろう学校における理想的な教育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ろう教育の変遷</dc:title>
  <dc:creator>YANO UIKO</dc:creator>
  <cp:lastModifiedBy>YANO UIKO</cp:lastModifiedBy>
  <cp:revision>88</cp:revision>
  <dcterms:created xsi:type="dcterms:W3CDTF">2018-10-17T05:43:36Z</dcterms:created>
  <dcterms:modified xsi:type="dcterms:W3CDTF">2019-01-15T07:16:04Z</dcterms:modified>
</cp:coreProperties>
</file>