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6619E-4D81-394B-9413-BCFBB2AD3CD3}" v="1" dt="2022-01-16T08:50:47.2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24"/>
    <p:restoredTop sz="94635"/>
  </p:normalViewPr>
  <p:slideViewPr>
    <p:cSldViewPr snapToGrid="0" snapToObjects="1">
      <p:cViewPr varScale="1">
        <p:scale>
          <a:sx n="98" d="100"/>
          <a:sy n="98" d="100"/>
        </p:scale>
        <p:origin x="208"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下森 めぐみ" userId="5b7eb2962cbbeaed" providerId="LiveId" clId="{2D56619E-4D81-394B-9413-BCFBB2AD3CD3}"/>
    <pc:docChg chg="custSel modSld">
      <pc:chgData name="下森 めぐみ" userId="5b7eb2962cbbeaed" providerId="LiveId" clId="{2D56619E-4D81-394B-9413-BCFBB2AD3CD3}" dt="2022-01-16T08:50:56.815" v="8" actId="1076"/>
      <pc:docMkLst>
        <pc:docMk/>
      </pc:docMkLst>
      <pc:sldChg chg="addSp modSp mod modAnim">
        <pc:chgData name="下森 めぐみ" userId="5b7eb2962cbbeaed" providerId="LiveId" clId="{2D56619E-4D81-394B-9413-BCFBB2AD3CD3}" dt="2022-01-16T08:50:56.815" v="8" actId="1076"/>
        <pc:sldMkLst>
          <pc:docMk/>
          <pc:sldMk cId="1025495666" sldId="261"/>
        </pc:sldMkLst>
        <pc:picChg chg="add mod">
          <ac:chgData name="下森 めぐみ" userId="5b7eb2962cbbeaed" providerId="LiveId" clId="{2D56619E-4D81-394B-9413-BCFBB2AD3CD3}" dt="2022-01-16T08:50:56.815" v="8" actId="1076"/>
          <ac:picMkLst>
            <pc:docMk/>
            <pc:sldMk cId="1025495666" sldId="261"/>
            <ac:picMk id="2" creationId="{7DCC14E2-FD5B-E54C-B141-4FE3F931B420}"/>
          </ac:picMkLst>
        </pc:picChg>
      </pc:sldChg>
      <pc:sldChg chg="modSp mod">
        <pc:chgData name="下森 めぐみ" userId="5b7eb2962cbbeaed" providerId="LiveId" clId="{2D56619E-4D81-394B-9413-BCFBB2AD3CD3}" dt="2022-01-08T07:32:27.898" v="2" actId="14100"/>
        <pc:sldMkLst>
          <pc:docMk/>
          <pc:sldMk cId="769144916" sldId="263"/>
        </pc:sldMkLst>
        <pc:picChg chg="mod">
          <ac:chgData name="下森 めぐみ" userId="5b7eb2962cbbeaed" providerId="LiveId" clId="{2D56619E-4D81-394B-9413-BCFBB2AD3CD3}" dt="2022-01-08T07:32:27.898" v="2" actId="14100"/>
          <ac:picMkLst>
            <pc:docMk/>
            <pc:sldMk cId="769144916" sldId="263"/>
            <ac:picMk id="4" creationId="{BEA7D776-E637-2C46-B385-5EFF7CF459A1}"/>
          </ac:picMkLst>
        </pc:picChg>
      </pc:sldChg>
      <pc:sldChg chg="modSp mod">
        <pc:chgData name="下森 めぐみ" userId="5b7eb2962cbbeaed" providerId="LiveId" clId="{2D56619E-4D81-394B-9413-BCFBB2AD3CD3}" dt="2022-01-08T07:32:23.179" v="1" actId="1076"/>
        <pc:sldMkLst>
          <pc:docMk/>
          <pc:sldMk cId="315508279" sldId="264"/>
        </pc:sldMkLst>
        <pc:picChg chg="mod">
          <ac:chgData name="下森 めぐみ" userId="5b7eb2962cbbeaed" providerId="LiveId" clId="{2D56619E-4D81-394B-9413-BCFBB2AD3CD3}" dt="2022-01-08T07:32:23.179" v="1" actId="1076"/>
          <ac:picMkLst>
            <pc:docMk/>
            <pc:sldMk cId="315508279" sldId="264"/>
            <ac:picMk id="11" creationId="{4C8EF8E7-E018-4D49-B7C9-B44B483C9A3F}"/>
          </ac:picMkLst>
        </pc:picChg>
        <pc:picChg chg="mod">
          <ac:chgData name="下森 めぐみ" userId="5b7eb2962cbbeaed" providerId="LiveId" clId="{2D56619E-4D81-394B-9413-BCFBB2AD3CD3}" dt="2022-01-08T07:32:21.601" v="0" actId="14100"/>
          <ac:picMkLst>
            <pc:docMk/>
            <pc:sldMk cId="315508279" sldId="264"/>
            <ac:picMk id="26" creationId="{8E2CED71-74CF-4848-A7C0-79667E57378E}"/>
          </ac:picMkLst>
        </pc:picChg>
      </pc:sldChg>
      <pc:sldChg chg="modSp mod">
        <pc:chgData name="下森 めぐみ" userId="5b7eb2962cbbeaed" providerId="LiveId" clId="{2D56619E-4D81-394B-9413-BCFBB2AD3CD3}" dt="2022-01-16T08:50:47.765" v="4" actId="27636"/>
        <pc:sldMkLst>
          <pc:docMk/>
          <pc:sldMk cId="3719722406" sldId="265"/>
        </pc:sldMkLst>
        <pc:spChg chg="mod">
          <ac:chgData name="下森 めぐみ" userId="5b7eb2962cbbeaed" providerId="LiveId" clId="{2D56619E-4D81-394B-9413-BCFBB2AD3CD3}" dt="2022-01-16T08:50:47.765" v="4" actId="27636"/>
          <ac:spMkLst>
            <pc:docMk/>
            <pc:sldMk cId="3719722406" sldId="265"/>
            <ac:spMk id="8" creationId="{98D2C29B-B645-B643-95ED-10E0A2FE6C8C}"/>
          </ac:spMkLst>
        </pc:spChg>
      </pc:sldChg>
      <pc:sldChg chg="modSp mod">
        <pc:chgData name="下森 めぐみ" userId="5b7eb2962cbbeaed" providerId="LiveId" clId="{2D56619E-4D81-394B-9413-BCFBB2AD3CD3}" dt="2022-01-16T08:50:47.768" v="5" actId="27636"/>
        <pc:sldMkLst>
          <pc:docMk/>
          <pc:sldMk cId="4085633242" sldId="266"/>
        </pc:sldMkLst>
        <pc:spChg chg="mod">
          <ac:chgData name="下森 めぐみ" userId="5b7eb2962cbbeaed" providerId="LiveId" clId="{2D56619E-4D81-394B-9413-BCFBB2AD3CD3}" dt="2022-01-16T08:50:47.768" v="5" actId="27636"/>
          <ac:spMkLst>
            <pc:docMk/>
            <pc:sldMk cId="4085633242" sldId="266"/>
            <ac:spMk id="8" creationId="{98D2C29B-B645-B643-95ED-10E0A2FE6C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7FC22-5545-CA4E-B753-D116861B55A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F097112-C1D5-1942-B377-AB05436D3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114D17F-8470-3A4A-81AB-15B6C2BC137A}"/>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5" name="フッター プレースホルダー 4">
            <a:extLst>
              <a:ext uri="{FF2B5EF4-FFF2-40B4-BE49-F238E27FC236}">
                <a16:creationId xmlns:a16="http://schemas.microsoft.com/office/drawing/2014/main" id="{F863F673-E0E3-CC44-B692-692B615AEB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1AA8CCC-BAE8-6D41-9314-A22E14487F60}"/>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41761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CDC48D-A000-8146-96E3-55E0AAF98CD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21FF5AC-4982-8649-861A-6FC6ED87EBC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3E08CAD-97E8-B44D-8A18-3063B956BC51}"/>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5" name="フッター プレースホルダー 4">
            <a:extLst>
              <a:ext uri="{FF2B5EF4-FFF2-40B4-BE49-F238E27FC236}">
                <a16:creationId xmlns:a16="http://schemas.microsoft.com/office/drawing/2014/main" id="{931CEDC1-BD01-DC42-9FCB-16A94B4DA1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144C1B-FFD7-F742-BCB7-ADC58BD9170E}"/>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137833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A9077C5-427B-5F45-8627-1C82032F61C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97F0F4A-A957-F642-8FDC-F0F4B408003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6777CC4-FBF0-DD4E-9EF9-0D37A055917A}"/>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5" name="フッター プレースホルダー 4">
            <a:extLst>
              <a:ext uri="{FF2B5EF4-FFF2-40B4-BE49-F238E27FC236}">
                <a16:creationId xmlns:a16="http://schemas.microsoft.com/office/drawing/2014/main" id="{980900AC-3BAD-F945-A29E-4312B8C537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73F1BB-0E2F-E743-8E27-A42DC071FE92}"/>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2009173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箇条書き">
    <p:spTree>
      <p:nvGrpSpPr>
        <p:cNvPr id="1" name=""/>
        <p:cNvGrpSpPr/>
        <p:nvPr/>
      </p:nvGrpSpPr>
      <p:grpSpPr>
        <a:xfrm>
          <a:off x="0" y="0"/>
          <a:ext cx="0" cy="0"/>
          <a:chOff x="0" y="0"/>
          <a:chExt cx="0" cy="0"/>
        </a:xfrm>
      </p:grpSpPr>
      <p:sp>
        <p:nvSpPr>
          <p:cNvPr id="80" name="本文レベル1…"/>
          <p:cNvSpPr txBox="1">
            <a:spLocks noGrp="1"/>
          </p:cNvSpPr>
          <p:nvPr>
            <p:ph type="body" idx="1"/>
          </p:nvPr>
        </p:nvSpPr>
        <p:spPr>
          <a:xfrm>
            <a:off x="831850" y="622300"/>
            <a:ext cx="10515600" cy="5600700"/>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8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8692369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DB6FEA-0492-8342-9E1D-2C4E451BBD1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239AEC-4FA5-AF49-9F7C-979C8D532AF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CC45AE-4BF1-6042-8AF3-8D0771DD0AE3}"/>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5" name="フッター プレースホルダー 4">
            <a:extLst>
              <a:ext uri="{FF2B5EF4-FFF2-40B4-BE49-F238E27FC236}">
                <a16:creationId xmlns:a16="http://schemas.microsoft.com/office/drawing/2014/main" id="{734908A8-4306-1F42-91D0-AA75CEBE37D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7D18A1-C170-9349-A0A9-A27171784573}"/>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357222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7F2D93-DE9D-A641-A1D4-E090E1C47B5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215805B-FB5F-9D4C-AF5C-412422A54C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06C9564-487C-A348-8E77-35276FBA7C81}"/>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5" name="フッター プレースホルダー 4">
            <a:extLst>
              <a:ext uri="{FF2B5EF4-FFF2-40B4-BE49-F238E27FC236}">
                <a16:creationId xmlns:a16="http://schemas.microsoft.com/office/drawing/2014/main" id="{CF48FA21-348E-7642-B4B7-DB9C3FB4A0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438F6E-5031-0643-9BE7-8A3C9AAE6EE5}"/>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2713478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9EC34A-B518-194F-9624-3633C9CF98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A73FF7-E2FE-9B49-85D1-B014A561E76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BA9472-297E-4743-98E6-67847505AF4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21E6C80-E58C-464E-8E5C-7BC074A3DA58}"/>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6" name="フッター プレースホルダー 5">
            <a:extLst>
              <a:ext uri="{FF2B5EF4-FFF2-40B4-BE49-F238E27FC236}">
                <a16:creationId xmlns:a16="http://schemas.microsoft.com/office/drawing/2014/main" id="{A236C198-23FA-FB46-BE0A-824B86AB372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3CA1D8-84EC-C64F-AC8D-B0C14B7B08FC}"/>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124415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0754F1-7B2E-834C-BD15-26D4F8A7AD6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90A2ACB-77B5-A947-9908-05D9884BD7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539C93E-D880-5340-AC99-DEC9C9D1BC8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786D37C-EF2C-A447-A5FE-53806DD46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B0B4C5B-E3FA-C643-A96D-B7734D29ECA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60B3EA6-65F7-1545-AFE3-894B3023ECAC}"/>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8" name="フッター プレースホルダー 7">
            <a:extLst>
              <a:ext uri="{FF2B5EF4-FFF2-40B4-BE49-F238E27FC236}">
                <a16:creationId xmlns:a16="http://schemas.microsoft.com/office/drawing/2014/main" id="{C55E6F37-83A1-D047-8624-2A4DB7127D7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CAD1D3C-9360-544F-AF03-4A43C62B2EF7}"/>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3219987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2815FD-89BF-A747-A0CE-FB6D61963CB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5F5A058-8145-3444-BC2F-40EEDE096D1E}"/>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4" name="フッター プレースホルダー 3">
            <a:extLst>
              <a:ext uri="{FF2B5EF4-FFF2-40B4-BE49-F238E27FC236}">
                <a16:creationId xmlns:a16="http://schemas.microsoft.com/office/drawing/2014/main" id="{E5BD7A7C-CA30-254F-B60F-E29DE0835FC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2FC6B9E-005C-6D4F-B95F-3FEEBC7CAA57}"/>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2619369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B737C0D-927F-FF47-899D-DA3D42987CE8}"/>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3" name="フッター プレースホルダー 2">
            <a:extLst>
              <a:ext uri="{FF2B5EF4-FFF2-40B4-BE49-F238E27FC236}">
                <a16:creationId xmlns:a16="http://schemas.microsoft.com/office/drawing/2014/main" id="{0970EEE2-0AF6-CC46-ADB4-18CD6647308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17C0630-0718-CA46-BAE6-3B2ED5162525}"/>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1524614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F2E749-9768-734C-9206-794996F0B1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9D194E-186D-FF45-8AF5-6A39064B1E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E4B06F9-B5CE-844E-92F2-796DD141B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47A49FA-7C8C-B846-A84C-88B42B5659BC}"/>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6" name="フッター プレースホルダー 5">
            <a:extLst>
              <a:ext uri="{FF2B5EF4-FFF2-40B4-BE49-F238E27FC236}">
                <a16:creationId xmlns:a16="http://schemas.microsoft.com/office/drawing/2014/main" id="{295C7FE8-84F3-954E-900B-BCFE823CB3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F6082BC-A125-A14A-9277-FC3C9C921ADD}"/>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270150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8332B3-D509-654E-9058-62133C2B0E1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728F258-4C66-EA40-B3F6-636D573657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57C8DB3-3B67-9D44-9267-F223EC034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8C5A06B-1824-2141-B390-77D2E8A48CF2}"/>
              </a:ext>
            </a:extLst>
          </p:cNvPr>
          <p:cNvSpPr>
            <a:spLocks noGrp="1"/>
          </p:cNvSpPr>
          <p:nvPr>
            <p:ph type="dt" sz="half" idx="10"/>
          </p:nvPr>
        </p:nvSpPr>
        <p:spPr/>
        <p:txBody>
          <a:bodyPr/>
          <a:lstStyle/>
          <a:p>
            <a:fld id="{019F432C-5BE9-1943-B0AF-A5929F58AA4F}" type="datetimeFigureOut">
              <a:rPr kumimoji="1" lang="en-US" altLang="ja-JP" smtClean="0"/>
              <a:t>3/25/22</a:t>
            </a:fld>
            <a:endParaRPr kumimoji="1" lang="ja-JP" altLang="en-US"/>
          </a:p>
        </p:txBody>
      </p:sp>
      <p:sp>
        <p:nvSpPr>
          <p:cNvPr id="6" name="フッター プレースホルダー 5">
            <a:extLst>
              <a:ext uri="{FF2B5EF4-FFF2-40B4-BE49-F238E27FC236}">
                <a16:creationId xmlns:a16="http://schemas.microsoft.com/office/drawing/2014/main" id="{08E564F3-1137-9343-82A2-A22DCEB21B1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8BCC94-FEAA-5D4A-B323-CECA772A0118}"/>
              </a:ext>
            </a:extLst>
          </p:cNvPr>
          <p:cNvSpPr>
            <a:spLocks noGrp="1"/>
          </p:cNvSpPr>
          <p:nvPr>
            <p:ph type="sldNum" sz="quarter" idx="12"/>
          </p:nvPr>
        </p:nvSpPr>
        <p:spPr/>
        <p:txBody>
          <a:body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1409202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48F38E1-4A53-6B42-9DF6-E9AF61E274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BBB1AB-E3A3-614D-919A-5666F890C4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12F9CA-8DD7-1945-A463-AE80DE0857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F432C-5BE9-1943-B0AF-A5929F58AA4F}" type="datetimeFigureOut">
              <a:rPr kumimoji="1" lang="en-US" altLang="ja-JP" smtClean="0"/>
              <a:t>3/25/22</a:t>
            </a:fld>
            <a:endParaRPr kumimoji="1" lang="ja-JP" altLang="en-US"/>
          </a:p>
        </p:txBody>
      </p:sp>
      <p:sp>
        <p:nvSpPr>
          <p:cNvPr id="5" name="フッター プレースホルダー 4">
            <a:extLst>
              <a:ext uri="{FF2B5EF4-FFF2-40B4-BE49-F238E27FC236}">
                <a16:creationId xmlns:a16="http://schemas.microsoft.com/office/drawing/2014/main" id="{4A5293CD-9E47-FB4E-997B-07A00D0E74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251E74B-662F-574C-BA13-210AD38DE3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71104-2E52-2140-9438-D01EEE7A9B03}" type="slidenum">
              <a:rPr kumimoji="1" lang="en-US" altLang="ja-JP" smtClean="0"/>
              <a:t>‹#›</a:t>
            </a:fld>
            <a:endParaRPr kumimoji="1" lang="ja-JP" altLang="en-US"/>
          </a:p>
        </p:txBody>
      </p:sp>
    </p:spTree>
    <p:extLst>
      <p:ext uri="{BB962C8B-B14F-4D97-AF65-F5344CB8AC3E}">
        <p14:creationId xmlns:p14="http://schemas.microsoft.com/office/powerpoint/2010/main" val="3582704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vb4BIGL7FDE?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817487-4EBB-7A48-B33E-DEAA0A608BE7}"/>
              </a:ext>
            </a:extLst>
          </p:cNvPr>
          <p:cNvSpPr>
            <a:spLocks noGrp="1"/>
          </p:cNvSpPr>
          <p:nvPr>
            <p:ph type="ctrTitle"/>
          </p:nvPr>
        </p:nvSpPr>
        <p:spPr/>
        <p:txBody>
          <a:bodyPr/>
          <a:lstStyle/>
          <a:p>
            <a:r>
              <a:rPr kumimoji="1" lang="ja-JP" altLang="en-US" dirty="0">
                <a:latin typeface="モッチーポップ E P" panose="02000903000000000000" pitchFamily="2" charset="-128"/>
                <a:ea typeface="モッチーポップ E P" panose="02000903000000000000" pitchFamily="2" charset="-128"/>
              </a:rPr>
              <a:t>オーディズムとは</a:t>
            </a:r>
            <a:r>
              <a:rPr kumimoji="1" lang="en-US" altLang="ja-JP" dirty="0">
                <a:latin typeface="モッチーポップ E P" panose="02000903000000000000" pitchFamily="2" charset="-128"/>
                <a:ea typeface="モッチーポップ E P" panose="02000903000000000000" pitchFamily="2" charset="-128"/>
              </a:rPr>
              <a:t>?</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3" name="字幕 2">
            <a:extLst>
              <a:ext uri="{FF2B5EF4-FFF2-40B4-BE49-F238E27FC236}">
                <a16:creationId xmlns:a16="http://schemas.microsoft.com/office/drawing/2014/main" id="{E5D52C8D-FB7B-A846-9C9C-3FB987B24B7E}"/>
              </a:ext>
            </a:extLst>
          </p:cNvPr>
          <p:cNvSpPr>
            <a:spLocks noGrp="1"/>
          </p:cNvSpPr>
          <p:nvPr>
            <p:ph type="subTitle" idx="1"/>
          </p:nvPr>
        </p:nvSpPr>
        <p:spPr/>
        <p:txBody>
          <a:bodyPr/>
          <a:lstStyle/>
          <a:p>
            <a:endParaRPr kumimoji="1" lang="ja-JP" altLang="en-US" dirty="0">
              <a:latin typeface="モッチーポップ E P" panose="02000903000000000000" pitchFamily="2" charset="-128"/>
              <a:ea typeface="モッチーポップ E P" panose="02000903000000000000" pitchFamily="2" charset="-128"/>
            </a:endParaRPr>
          </a:p>
        </p:txBody>
      </p:sp>
    </p:spTree>
    <p:extLst>
      <p:ext uri="{BB962C8B-B14F-4D97-AF65-F5344CB8AC3E}">
        <p14:creationId xmlns:p14="http://schemas.microsoft.com/office/powerpoint/2010/main" val="2679837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lang="ja-JP" altLang="en-US" dirty="0">
                <a:latin typeface="モッチーポップ E P" panose="02000903000000000000" pitchFamily="2" charset="-128"/>
                <a:ea typeface="モッチーポップ E P" panose="02000903000000000000" pitchFamily="2" charset="-128"/>
              </a:rPr>
              <a:t>オーディズムの例③</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normAutofit lnSpcReduction="10000"/>
          </a:bodyPr>
          <a:lstStyle/>
          <a:p>
            <a:pPr marL="0" indent="0">
              <a:buNone/>
            </a:pPr>
            <a:r>
              <a:rPr lang="en-US" altLang="ja-JP" dirty="0">
                <a:latin typeface="モッチーポップ E P" panose="02000903000000000000" pitchFamily="2" charset="-128"/>
                <a:ea typeface="モッチーポップ E P" panose="02000903000000000000" pitchFamily="2" charset="-128"/>
              </a:rPr>
              <a:t>2018</a:t>
            </a:r>
            <a:r>
              <a:rPr lang="ja-JP" altLang="en-US" dirty="0">
                <a:latin typeface="モッチーポップ E P" panose="02000903000000000000" pitchFamily="2" charset="-128"/>
                <a:ea typeface="モッチーポップ E P" panose="02000903000000000000" pitchFamily="2" charset="-128"/>
              </a:rPr>
              <a:t>年、聴覚障害のある女児が交通事故で亡くなった。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通常、加害者は被害者または遺族に逸失利益</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生涯の収入見込み額</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を払わなければいけないが、</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加害者側は、</a:t>
            </a:r>
            <a:r>
              <a:rPr lang="ja-JP" altLang="en-US" dirty="0">
                <a:solidFill>
                  <a:srgbClr val="FF0000"/>
                </a:solidFill>
                <a:latin typeface="モッチーポップ E P" panose="02000903000000000000" pitchFamily="2" charset="-128"/>
                <a:ea typeface="モッチーポップ E P" panose="02000903000000000000" pitchFamily="2" charset="-128"/>
              </a:rPr>
              <a:t>「被害者の思考力や言語力・学力はきこえる人より劣っているのだから、逸失利益はきこえる女性労働者の</a:t>
            </a:r>
            <a:r>
              <a:rPr lang="en-US" altLang="ja-JP" dirty="0">
                <a:solidFill>
                  <a:srgbClr val="FF0000"/>
                </a:solidFill>
                <a:latin typeface="モッチーポップ E P" panose="02000903000000000000" pitchFamily="2" charset="-128"/>
                <a:ea typeface="モッチーポップ E P" panose="02000903000000000000" pitchFamily="2" charset="-128"/>
              </a:rPr>
              <a:t>40</a:t>
            </a:r>
            <a:r>
              <a:rPr lang="ja-JP" altLang="en-US" dirty="0">
                <a:solidFill>
                  <a:srgbClr val="FF0000"/>
                </a:solidFill>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と主張。</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いまだに未解決</a:t>
            </a:r>
            <a:r>
              <a:rPr lang="en-US" altLang="ja-JP" dirty="0">
                <a:latin typeface="モッチーポップ E P" panose="02000903000000000000" pitchFamily="2" charset="-128"/>
                <a:ea typeface="モッチーポップ E P" panose="02000903000000000000" pitchFamily="2" charset="-128"/>
              </a:rPr>
              <a:t>(2021</a:t>
            </a:r>
            <a:r>
              <a:rPr lang="ja-JP" altLang="en-US" dirty="0">
                <a:latin typeface="モッチーポップ E P" panose="02000903000000000000" pitchFamily="2" charset="-128"/>
                <a:ea typeface="モッチーポップ E P" panose="02000903000000000000" pitchFamily="2" charset="-128"/>
              </a:rPr>
              <a:t>年</a:t>
            </a:r>
            <a:r>
              <a:rPr lang="en-US" altLang="ja-JP" dirty="0">
                <a:latin typeface="モッチーポップ E P" panose="02000903000000000000" pitchFamily="2" charset="-128"/>
                <a:ea typeface="モッチーポップ E P" panose="02000903000000000000" pitchFamily="2" charset="-128"/>
              </a:rPr>
              <a:t>12</a:t>
            </a:r>
            <a:r>
              <a:rPr lang="ja-JP" altLang="en-US" dirty="0">
                <a:latin typeface="モッチーポップ E P" panose="02000903000000000000" pitchFamily="2" charset="-128"/>
                <a:ea typeface="モッチーポップ E P" panose="02000903000000000000" pitchFamily="2" charset="-128"/>
              </a:rPr>
              <a:t>月時点</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a:t>
            </a:r>
            <a:endParaRPr lang="en-US" altLang="ja-JP" dirty="0">
              <a:latin typeface="モッチーポップ E P" panose="02000903000000000000" pitchFamily="2" charset="-128"/>
              <a:ea typeface="モッチーポップ E P" panose="02000903000000000000" pitchFamily="2" charset="-128"/>
            </a:endParaRPr>
          </a:p>
        </p:txBody>
      </p:sp>
    </p:spTree>
    <p:extLst>
      <p:ext uri="{BB962C8B-B14F-4D97-AF65-F5344CB8AC3E}">
        <p14:creationId xmlns:p14="http://schemas.microsoft.com/office/powerpoint/2010/main" val="3719722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kumimoji="1" lang="ja-JP" altLang="en-US" dirty="0">
                <a:latin typeface="モッチーポップ E P" panose="02000903000000000000" pitchFamily="2" charset="-128"/>
                <a:ea typeface="モッチーポップ E P" panose="02000903000000000000" pitchFamily="2" charset="-128"/>
              </a:rPr>
              <a:t>身近なオーディズム</a:t>
            </a: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normAutofit lnSpcReduction="10000"/>
          </a:bodyPr>
          <a:lstStyle/>
          <a:p>
            <a:pPr marL="0" indent="0">
              <a:buNone/>
            </a:pPr>
            <a:r>
              <a:rPr lang="ja-JP" altLang="en-US" dirty="0">
                <a:latin typeface="モッチーポップ E P" panose="02000903000000000000" pitchFamily="2" charset="-128"/>
                <a:ea typeface="モッチーポップ E P" panose="02000903000000000000" pitchFamily="2" charset="-128"/>
              </a:rPr>
              <a:t>自身の経験でオーディズムを受けたことがあるか考えてみよう。</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オーディズムに立ち向かうためにはどうしたらいいか考えてみよう。</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例</a:t>
            </a:r>
            <a:r>
              <a:rPr lang="en-US" altLang="ja-JP" dirty="0">
                <a:latin typeface="モッチーポップ E P" panose="02000903000000000000" pitchFamily="2" charset="-128"/>
                <a:ea typeface="モッチーポップ E P" panose="02000903000000000000" pitchFamily="2" charset="-128"/>
              </a:rPr>
              <a:t>)</a:t>
            </a:r>
          </a:p>
          <a:p>
            <a:pPr marL="0" indent="0">
              <a:buNone/>
            </a:pPr>
            <a:r>
              <a:rPr lang="ja-JP" altLang="en-US" dirty="0">
                <a:latin typeface="モッチーポップ E P" panose="02000903000000000000" pitchFamily="2" charset="-128"/>
                <a:ea typeface="モッチーポップ E P" panose="02000903000000000000" pitchFamily="2" charset="-128"/>
              </a:rPr>
              <a:t>・お店や駅などで、聴覚障害であることを伝えると無視された。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・遊園地で乗りたいアトラクションの乗車拒否をされた。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聴覚障害が危険につながるようなアトラクションではない</a:t>
            </a:r>
            <a:r>
              <a:rPr lang="en-US" altLang="ja-JP" dirty="0">
                <a:latin typeface="モッチーポップ E P" panose="02000903000000000000" pitchFamily="2" charset="-128"/>
                <a:ea typeface="モッチーポップ E P" panose="02000903000000000000" pitchFamily="2" charset="-128"/>
              </a:rPr>
              <a:t>)</a:t>
            </a:r>
          </a:p>
          <a:p>
            <a:pPr marL="0" indent="0">
              <a:buNone/>
            </a:pPr>
            <a:r>
              <a:rPr lang="ja-JP" altLang="en-US" dirty="0">
                <a:latin typeface="モッチーポップ E P" panose="02000903000000000000" pitchFamily="2" charset="-128"/>
                <a:ea typeface="モッチーポップ E P" panose="02000903000000000000" pitchFamily="2" charset="-128"/>
              </a:rPr>
              <a:t>・講演や会社などで手話通訳者を呼ぶことを却下された。</a:t>
            </a:r>
            <a:endParaRPr lang="en-US" altLang="ja-JP" dirty="0">
              <a:latin typeface="モッチーポップ E P" panose="02000903000000000000" pitchFamily="2" charset="-128"/>
              <a:ea typeface="モッチーポップ E P" panose="02000903000000000000" pitchFamily="2" charset="-128"/>
            </a:endParaRPr>
          </a:p>
        </p:txBody>
      </p:sp>
    </p:spTree>
    <p:extLst>
      <p:ext uri="{BB962C8B-B14F-4D97-AF65-F5344CB8AC3E}">
        <p14:creationId xmlns:p14="http://schemas.microsoft.com/office/powerpoint/2010/main" val="4085633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B9BA585-22BF-EB43-BCB7-216D5AC33C7A}"/>
              </a:ext>
            </a:extLst>
          </p:cNvPr>
          <p:cNvSpPr/>
          <p:nvPr/>
        </p:nvSpPr>
        <p:spPr>
          <a:xfrm>
            <a:off x="926123" y="2944252"/>
            <a:ext cx="10339754" cy="1015663"/>
          </a:xfrm>
          <a:prstGeom prst="rect">
            <a:avLst/>
          </a:prstGeom>
        </p:spPr>
        <p:txBody>
          <a:bodyPr wrap="square">
            <a:spAutoFit/>
          </a:bodyPr>
          <a:lstStyle/>
          <a:p>
            <a:pPr algn="l"/>
            <a:r>
              <a:rPr lang="ja-JP" altLang="ja-JP" sz="3000" kern="100">
                <a:latin typeface="+mj-lt"/>
                <a:ea typeface="ＭＳ 明朝" panose="02020609040205080304" pitchFamily="49" charset="-128"/>
                <a:cs typeface="Times New Roman" panose="02020603050405020304" pitchFamily="18" charset="0"/>
              </a:rPr>
              <a:t>作成：下森 めぐみ （</a:t>
            </a:r>
            <a:r>
              <a:rPr lang="en-US" altLang="ja-JP" sz="3000" kern="100" dirty="0">
                <a:latin typeface="+mj-lt"/>
                <a:ea typeface="ＭＳ 明朝" panose="02020609040205080304" pitchFamily="49" charset="-128"/>
                <a:cs typeface="Times New Roman" panose="02020603050405020304" pitchFamily="18" charset="0"/>
              </a:rPr>
              <a:t>2021</a:t>
            </a:r>
            <a:r>
              <a:rPr lang="ja-JP" altLang="ja-JP" sz="3000" kern="100">
                <a:latin typeface="+mj-lt"/>
                <a:ea typeface="ＭＳ 明朝" panose="02020609040205080304" pitchFamily="49" charset="-128"/>
                <a:cs typeface="Times New Roman" panose="02020603050405020304" pitchFamily="18" charset="0"/>
              </a:rPr>
              <a:t>年）</a:t>
            </a:r>
          </a:p>
          <a:p>
            <a:pPr algn="l"/>
            <a:r>
              <a:rPr lang="ja-JP" altLang="ja-JP" sz="3000" kern="100">
                <a:latin typeface="+mj-lt"/>
                <a:ea typeface="ＭＳ 明朝" panose="02020609040205080304" pitchFamily="49" charset="-128"/>
                <a:cs typeface="Times New Roman" panose="02020603050405020304" pitchFamily="18" charset="0"/>
              </a:rPr>
              <a:t>編集：</a:t>
            </a:r>
            <a:r>
              <a:rPr lang="ja-JP" altLang="en-US" sz="3000" kern="100">
                <a:latin typeface="+mj-lt"/>
                <a:ea typeface="ＭＳ 明朝" panose="02020609040205080304" pitchFamily="49" charset="-128"/>
                <a:cs typeface="Times New Roman" panose="02020603050405020304" pitchFamily="18" charset="0"/>
              </a:rPr>
              <a:t>筑波技術大学</a:t>
            </a:r>
            <a:r>
              <a:rPr lang="ja-JP" altLang="ja-JP" sz="3000" kern="100">
                <a:latin typeface="+mj-lt"/>
                <a:ea typeface="ＭＳ 明朝" panose="02020609040205080304" pitchFamily="49" charset="-128"/>
                <a:cs typeface="Times New Roman" panose="02020603050405020304" pitchFamily="18" charset="0"/>
              </a:rPr>
              <a:t>ろう者学教育コンテンツ開発取組担当</a:t>
            </a:r>
          </a:p>
        </p:txBody>
      </p:sp>
    </p:spTree>
    <p:extLst>
      <p:ext uri="{BB962C8B-B14F-4D97-AF65-F5344CB8AC3E}">
        <p14:creationId xmlns:p14="http://schemas.microsoft.com/office/powerpoint/2010/main" val="320184947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kumimoji="1" lang="ja-JP" altLang="en-US" dirty="0">
                <a:latin typeface="モッチーポップ E P" panose="02000903000000000000" pitchFamily="2" charset="-128"/>
                <a:ea typeface="モッチーポップ E P" panose="02000903000000000000" pitchFamily="2" charset="-128"/>
              </a:rPr>
              <a:t>色々な差別</a:t>
            </a:r>
            <a:r>
              <a:rPr kumimoji="1" lang="en-US" altLang="ja-JP" dirty="0">
                <a:latin typeface="モッチーポップ E P" panose="02000903000000000000" pitchFamily="2" charset="-128"/>
                <a:ea typeface="モッチーポップ E P" panose="02000903000000000000" pitchFamily="2" charset="-128"/>
              </a:rPr>
              <a:t>…</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lstStyle/>
          <a:p>
            <a:pPr marL="0" indent="0">
              <a:buNone/>
            </a:pPr>
            <a:r>
              <a:rPr lang="ja-JP" altLang="en-US" dirty="0">
                <a:latin typeface="モッチーポップ E P" panose="02000903000000000000" pitchFamily="2" charset="-128"/>
                <a:ea typeface="モッチーポップ E P" panose="02000903000000000000" pitchFamily="2" charset="-128"/>
              </a:rPr>
              <a:t>肌の色</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人種</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を理由に差別する　　</a:t>
            </a:r>
            <a:r>
              <a:rPr lang="en-US" altLang="ja-JP" dirty="0">
                <a:latin typeface="モッチーポップ E P" panose="02000903000000000000" pitchFamily="2" charset="-128"/>
                <a:ea typeface="モッチーポップ E P" panose="02000903000000000000" pitchFamily="2" charset="-128"/>
              </a:rPr>
              <a:t> </a:t>
            </a:r>
            <a:r>
              <a:rPr lang="ja-JP" altLang="en-US" dirty="0">
                <a:latin typeface="モッチーポップ E P" panose="02000903000000000000" pitchFamily="2" charset="-128"/>
                <a:ea typeface="モッチーポップ E P" panose="02000903000000000000" pitchFamily="2" charset="-128"/>
              </a:rPr>
              <a:t>　性別を理由に差別する</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a:latin typeface="モッチーポップ E P" panose="02000903000000000000" pitchFamily="2" charset="-128"/>
                <a:ea typeface="モッチーポップ E P" panose="02000903000000000000" pitchFamily="2" charset="-128"/>
              </a:rPr>
              <a:t>Rac</a:t>
            </a:r>
            <a:r>
              <a:rPr lang="en-US" altLang="ja-JP" dirty="0">
                <a:solidFill>
                  <a:srgbClr val="FF0000"/>
                </a:solidFill>
                <a:latin typeface="モッチーポップ E P" panose="02000903000000000000" pitchFamily="2" charset="-128"/>
                <a:ea typeface="モッチーポップ E P" panose="02000903000000000000" pitchFamily="2" charset="-128"/>
              </a:rPr>
              <a:t>ism</a:t>
            </a:r>
            <a:r>
              <a:rPr lang="ja-JP" altLang="en-US" dirty="0">
                <a:latin typeface="モッチーポップ E P" panose="02000903000000000000" pitchFamily="2" charset="-128"/>
                <a:ea typeface="モッチーポップ E P" panose="02000903000000000000" pitchFamily="2" charset="-128"/>
              </a:rPr>
              <a:t>：レイシズム、</a:t>
            </a:r>
            <a:r>
              <a:rPr lang="ja-JP" altLang="en-US" dirty="0">
                <a:solidFill>
                  <a:srgbClr val="0070C0"/>
                </a:solidFill>
                <a:latin typeface="モッチーポップ E P" panose="02000903000000000000" pitchFamily="2" charset="-128"/>
                <a:ea typeface="モッチーポップ E P" panose="02000903000000000000" pitchFamily="2" charset="-128"/>
              </a:rPr>
              <a:t>人種差別</a:t>
            </a:r>
            <a:r>
              <a:rPr lang="ja-JP" altLang="en-US" dirty="0">
                <a:latin typeface="モッチーポップ E P" panose="02000903000000000000" pitchFamily="2" charset="-128"/>
                <a:ea typeface="モッチーポップ E P" panose="02000903000000000000" pitchFamily="2" charset="-128"/>
              </a:rPr>
              <a:t>　　　</a:t>
            </a:r>
            <a:r>
              <a:rPr lang="en-US" altLang="ja-JP" dirty="0">
                <a:latin typeface="モッチーポップ E P" panose="02000903000000000000" pitchFamily="2" charset="-128"/>
                <a:ea typeface="モッチーポップ E P" panose="02000903000000000000" pitchFamily="2" charset="-128"/>
              </a:rPr>
              <a:t>  Sex</a:t>
            </a:r>
            <a:r>
              <a:rPr lang="en-US" altLang="ja-JP" dirty="0">
                <a:solidFill>
                  <a:srgbClr val="FF0000"/>
                </a:solidFill>
                <a:latin typeface="モッチーポップ E P" panose="02000903000000000000" pitchFamily="2" charset="-128"/>
                <a:ea typeface="モッチーポップ E P" panose="02000903000000000000" pitchFamily="2" charset="-128"/>
              </a:rPr>
              <a:t>ism</a:t>
            </a:r>
            <a:r>
              <a:rPr lang="ja-JP" altLang="en-US" dirty="0">
                <a:latin typeface="モッチーポップ E P" panose="02000903000000000000" pitchFamily="2" charset="-128"/>
                <a:ea typeface="モッチーポップ E P" panose="02000903000000000000" pitchFamily="2" charset="-128"/>
              </a:rPr>
              <a:t>：セクシズム、</a:t>
            </a:r>
            <a:r>
              <a:rPr lang="ja-JP" altLang="en-US" dirty="0">
                <a:solidFill>
                  <a:srgbClr val="0070C0"/>
                </a:solidFill>
                <a:latin typeface="モッチーポップ E P" panose="02000903000000000000" pitchFamily="2" charset="-128"/>
                <a:ea typeface="モッチーポップ E P" panose="02000903000000000000" pitchFamily="2" charset="-128"/>
              </a:rPr>
              <a:t>性差別</a:t>
            </a:r>
          </a:p>
        </p:txBody>
      </p:sp>
      <p:pic>
        <p:nvPicPr>
          <p:cNvPr id="11" name="図 10">
            <a:extLst>
              <a:ext uri="{FF2B5EF4-FFF2-40B4-BE49-F238E27FC236}">
                <a16:creationId xmlns:a16="http://schemas.microsoft.com/office/drawing/2014/main" id="{4734AA7B-FE84-2F40-A1CE-D54F13091166}"/>
              </a:ext>
            </a:extLst>
          </p:cNvPr>
          <p:cNvPicPr>
            <a:picLocks noChangeAspect="1"/>
          </p:cNvPicPr>
          <p:nvPr/>
        </p:nvPicPr>
        <p:blipFill>
          <a:blip r:embed="rId2"/>
          <a:stretch>
            <a:fillRect/>
          </a:stretch>
        </p:blipFill>
        <p:spPr>
          <a:xfrm>
            <a:off x="2405336" y="3361796"/>
            <a:ext cx="1536700" cy="2857500"/>
          </a:xfrm>
          <a:prstGeom prst="rect">
            <a:avLst/>
          </a:prstGeom>
        </p:spPr>
      </p:pic>
      <p:pic>
        <p:nvPicPr>
          <p:cNvPr id="14" name="図 13">
            <a:extLst>
              <a:ext uri="{FF2B5EF4-FFF2-40B4-BE49-F238E27FC236}">
                <a16:creationId xmlns:a16="http://schemas.microsoft.com/office/drawing/2014/main" id="{B14FBE3A-7A16-8143-9B44-D7FC8039F990}"/>
              </a:ext>
            </a:extLst>
          </p:cNvPr>
          <p:cNvPicPr>
            <a:picLocks noChangeAspect="1"/>
          </p:cNvPicPr>
          <p:nvPr/>
        </p:nvPicPr>
        <p:blipFill>
          <a:blip r:embed="rId3"/>
          <a:stretch>
            <a:fillRect/>
          </a:stretch>
        </p:blipFill>
        <p:spPr>
          <a:xfrm>
            <a:off x="853418" y="3361796"/>
            <a:ext cx="1536700" cy="2857500"/>
          </a:xfrm>
          <a:prstGeom prst="rect">
            <a:avLst/>
          </a:prstGeom>
        </p:spPr>
      </p:pic>
      <p:pic>
        <p:nvPicPr>
          <p:cNvPr id="17" name="図 16">
            <a:extLst>
              <a:ext uri="{FF2B5EF4-FFF2-40B4-BE49-F238E27FC236}">
                <a16:creationId xmlns:a16="http://schemas.microsoft.com/office/drawing/2014/main" id="{3D3C5CBB-31AC-9140-A373-639D03DDF8EF}"/>
              </a:ext>
            </a:extLst>
          </p:cNvPr>
          <p:cNvPicPr>
            <a:picLocks noChangeAspect="1"/>
          </p:cNvPicPr>
          <p:nvPr/>
        </p:nvPicPr>
        <p:blipFill>
          <a:blip r:embed="rId4"/>
          <a:stretch>
            <a:fillRect/>
          </a:stretch>
        </p:blipFill>
        <p:spPr>
          <a:xfrm>
            <a:off x="3892817" y="3361796"/>
            <a:ext cx="1536700" cy="2857500"/>
          </a:xfrm>
          <a:prstGeom prst="rect">
            <a:avLst/>
          </a:prstGeom>
        </p:spPr>
      </p:pic>
      <p:pic>
        <p:nvPicPr>
          <p:cNvPr id="20" name="図 19">
            <a:extLst>
              <a:ext uri="{FF2B5EF4-FFF2-40B4-BE49-F238E27FC236}">
                <a16:creationId xmlns:a16="http://schemas.microsoft.com/office/drawing/2014/main" id="{7CC1626E-9735-D44F-885A-4CBC4466FD8B}"/>
              </a:ext>
            </a:extLst>
          </p:cNvPr>
          <p:cNvPicPr>
            <a:picLocks noChangeAspect="1"/>
          </p:cNvPicPr>
          <p:nvPr/>
        </p:nvPicPr>
        <p:blipFill>
          <a:blip r:embed="rId5"/>
          <a:stretch>
            <a:fillRect/>
          </a:stretch>
        </p:blipFill>
        <p:spPr>
          <a:xfrm>
            <a:off x="8961517" y="3340630"/>
            <a:ext cx="1536700" cy="2857500"/>
          </a:xfrm>
          <a:prstGeom prst="rect">
            <a:avLst/>
          </a:prstGeom>
        </p:spPr>
      </p:pic>
      <p:pic>
        <p:nvPicPr>
          <p:cNvPr id="22" name="図 21">
            <a:extLst>
              <a:ext uri="{FF2B5EF4-FFF2-40B4-BE49-F238E27FC236}">
                <a16:creationId xmlns:a16="http://schemas.microsoft.com/office/drawing/2014/main" id="{6A5C769C-8FFB-0841-90D0-380F2435B385}"/>
              </a:ext>
            </a:extLst>
          </p:cNvPr>
          <p:cNvPicPr>
            <a:picLocks noChangeAspect="1"/>
          </p:cNvPicPr>
          <p:nvPr/>
        </p:nvPicPr>
        <p:blipFill>
          <a:blip r:embed="rId4"/>
          <a:stretch>
            <a:fillRect/>
          </a:stretch>
        </p:blipFill>
        <p:spPr>
          <a:xfrm>
            <a:off x="7669880" y="3319463"/>
            <a:ext cx="1536700" cy="2857500"/>
          </a:xfrm>
          <a:prstGeom prst="rect">
            <a:avLst/>
          </a:prstGeom>
        </p:spPr>
      </p:pic>
    </p:spTree>
    <p:extLst>
      <p:ext uri="{BB962C8B-B14F-4D97-AF65-F5344CB8AC3E}">
        <p14:creationId xmlns:p14="http://schemas.microsoft.com/office/powerpoint/2010/main" val="2776820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kumimoji="1" lang="ja-JP" altLang="en-US" dirty="0">
                <a:latin typeface="モッチーポップ E P" panose="02000903000000000000" pitchFamily="2" charset="-128"/>
                <a:ea typeface="モッチーポップ E P" panose="02000903000000000000" pitchFamily="2" charset="-128"/>
              </a:rPr>
              <a:t>色々な差別</a:t>
            </a:r>
            <a:r>
              <a:rPr kumimoji="1" lang="en-US" altLang="ja-JP" dirty="0">
                <a:latin typeface="モッチーポップ E P" panose="02000903000000000000" pitchFamily="2" charset="-128"/>
                <a:ea typeface="モッチーポップ E P" panose="02000903000000000000" pitchFamily="2" charset="-128"/>
              </a:rPr>
              <a:t>…</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lstStyle/>
          <a:p>
            <a:pPr marL="0" indent="0">
              <a:buNone/>
            </a:pPr>
            <a:r>
              <a:rPr lang="ja-JP" altLang="en-US" dirty="0">
                <a:latin typeface="モッチーポップ E P" panose="02000903000000000000" pitchFamily="2" charset="-128"/>
                <a:ea typeface="モッチーポップ E P" panose="02000903000000000000" pitchFamily="2" charset="-128"/>
              </a:rPr>
              <a:t>障害を理由に差別する</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a:latin typeface="モッチーポップ E P" panose="02000903000000000000" pitchFamily="2" charset="-128"/>
                <a:ea typeface="モッチーポップ E P" panose="02000903000000000000" pitchFamily="2" charset="-128"/>
              </a:rPr>
              <a:t>Able</a:t>
            </a:r>
            <a:r>
              <a:rPr lang="en-US" altLang="ja-JP" dirty="0">
                <a:solidFill>
                  <a:srgbClr val="FF0000"/>
                </a:solidFill>
                <a:latin typeface="モッチーポップ E P" panose="02000903000000000000" pitchFamily="2" charset="-128"/>
                <a:ea typeface="モッチーポップ E P" panose="02000903000000000000" pitchFamily="2" charset="-128"/>
              </a:rPr>
              <a:t>ism</a:t>
            </a:r>
            <a:r>
              <a:rPr lang="ja-JP" altLang="en-US" dirty="0">
                <a:latin typeface="モッチーポップ E P" panose="02000903000000000000" pitchFamily="2" charset="-128"/>
                <a:ea typeface="モッチーポップ E P" panose="02000903000000000000" pitchFamily="2" charset="-128"/>
              </a:rPr>
              <a:t>：エイブリズム、または</a:t>
            </a:r>
            <a:r>
              <a:rPr lang="en-US" altLang="ja-JP" dirty="0" err="1">
                <a:latin typeface="モッチーポップ E P" panose="02000903000000000000" pitchFamily="2" charset="-128"/>
                <a:ea typeface="モッチーポップ E P" panose="02000903000000000000" pitchFamily="2" charset="-128"/>
              </a:rPr>
              <a:t>Disabl</a:t>
            </a:r>
            <a:r>
              <a:rPr lang="en-US" altLang="ja-JP" dirty="0" err="1">
                <a:solidFill>
                  <a:srgbClr val="FF0000"/>
                </a:solidFill>
                <a:latin typeface="モッチーポップ E P" panose="02000903000000000000" pitchFamily="2" charset="-128"/>
                <a:ea typeface="モッチーポップ E P" panose="02000903000000000000" pitchFamily="2" charset="-128"/>
              </a:rPr>
              <a:t>ism</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ディサビリティ、</a:t>
            </a:r>
            <a:r>
              <a:rPr lang="ja-JP" altLang="en-US" dirty="0">
                <a:solidFill>
                  <a:srgbClr val="0070C0"/>
                </a:solidFill>
                <a:latin typeface="モッチーポップ E P" panose="02000903000000000000" pitchFamily="2" charset="-128"/>
                <a:ea typeface="モッチーポップ E P" panose="02000903000000000000" pitchFamily="2" charset="-128"/>
              </a:rPr>
              <a:t>障害差別</a:t>
            </a:r>
          </a:p>
        </p:txBody>
      </p:sp>
      <p:pic>
        <p:nvPicPr>
          <p:cNvPr id="6" name="図 5">
            <a:extLst>
              <a:ext uri="{FF2B5EF4-FFF2-40B4-BE49-F238E27FC236}">
                <a16:creationId xmlns:a16="http://schemas.microsoft.com/office/drawing/2014/main" id="{205D4C1B-0DED-584E-94CA-65C0CF75E863}"/>
              </a:ext>
            </a:extLst>
          </p:cNvPr>
          <p:cNvPicPr>
            <a:picLocks noChangeAspect="1"/>
          </p:cNvPicPr>
          <p:nvPr/>
        </p:nvPicPr>
        <p:blipFill>
          <a:blip r:embed="rId2"/>
          <a:stretch>
            <a:fillRect/>
          </a:stretch>
        </p:blipFill>
        <p:spPr>
          <a:xfrm>
            <a:off x="7990416" y="3081896"/>
            <a:ext cx="2804583" cy="3410979"/>
          </a:xfrm>
          <a:prstGeom prst="rect">
            <a:avLst/>
          </a:prstGeom>
        </p:spPr>
      </p:pic>
      <p:pic>
        <p:nvPicPr>
          <p:cNvPr id="9" name="図 8">
            <a:extLst>
              <a:ext uri="{FF2B5EF4-FFF2-40B4-BE49-F238E27FC236}">
                <a16:creationId xmlns:a16="http://schemas.microsoft.com/office/drawing/2014/main" id="{42D4F789-483F-2942-8FC0-BA9BCBD11CDD}"/>
              </a:ext>
            </a:extLst>
          </p:cNvPr>
          <p:cNvPicPr>
            <a:picLocks noChangeAspect="1"/>
          </p:cNvPicPr>
          <p:nvPr/>
        </p:nvPicPr>
        <p:blipFill>
          <a:blip r:embed="rId3"/>
          <a:stretch>
            <a:fillRect/>
          </a:stretch>
        </p:blipFill>
        <p:spPr>
          <a:xfrm>
            <a:off x="1397001" y="3196460"/>
            <a:ext cx="2804582" cy="3261142"/>
          </a:xfrm>
          <a:prstGeom prst="rect">
            <a:avLst/>
          </a:prstGeom>
        </p:spPr>
      </p:pic>
      <p:pic>
        <p:nvPicPr>
          <p:cNvPr id="15" name="図 14">
            <a:extLst>
              <a:ext uri="{FF2B5EF4-FFF2-40B4-BE49-F238E27FC236}">
                <a16:creationId xmlns:a16="http://schemas.microsoft.com/office/drawing/2014/main" id="{B1348D49-745B-0741-B791-C2A759C2DF97}"/>
              </a:ext>
            </a:extLst>
          </p:cNvPr>
          <p:cNvPicPr>
            <a:picLocks noChangeAspect="1"/>
          </p:cNvPicPr>
          <p:nvPr/>
        </p:nvPicPr>
        <p:blipFill>
          <a:blip r:embed="rId4"/>
          <a:stretch>
            <a:fillRect/>
          </a:stretch>
        </p:blipFill>
        <p:spPr>
          <a:xfrm>
            <a:off x="4508500" y="3081896"/>
            <a:ext cx="3175000" cy="3175000"/>
          </a:xfrm>
          <a:prstGeom prst="rect">
            <a:avLst/>
          </a:prstGeom>
        </p:spPr>
      </p:pic>
    </p:spTree>
    <p:extLst>
      <p:ext uri="{BB962C8B-B14F-4D97-AF65-F5344CB8AC3E}">
        <p14:creationId xmlns:p14="http://schemas.microsoft.com/office/powerpoint/2010/main" val="109185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a:xfrm>
            <a:off x="838200" y="2449512"/>
            <a:ext cx="10515600" cy="1958975"/>
          </a:xfrm>
        </p:spPr>
        <p:txBody>
          <a:bodyPr/>
          <a:lstStyle/>
          <a:p>
            <a:pPr algn="ctr"/>
            <a:r>
              <a:rPr lang="ja-JP" altLang="en-US" dirty="0">
                <a:latin typeface="モッチーポップ E P" panose="02000903000000000000" pitchFamily="2" charset="-128"/>
                <a:ea typeface="モッチーポップ E P" panose="02000903000000000000" pitchFamily="2" charset="-128"/>
              </a:rPr>
              <a:t>聴覚障害者だけの差別に</a:t>
            </a:r>
            <a:br>
              <a:rPr lang="en-US" altLang="ja-JP" dirty="0">
                <a:latin typeface="モッチーポップ E P" panose="02000903000000000000" pitchFamily="2" charset="-128"/>
                <a:ea typeface="モッチーポップ E P" panose="02000903000000000000" pitchFamily="2" charset="-128"/>
              </a:rPr>
            </a:br>
            <a:r>
              <a:rPr lang="ja-JP" altLang="en-US" dirty="0">
                <a:latin typeface="モッチーポップ E P" panose="02000903000000000000" pitchFamily="2" charset="-128"/>
                <a:ea typeface="モッチーポップ E P" panose="02000903000000000000" pitchFamily="2" charset="-128"/>
              </a:rPr>
              <a:t>名前はある</a:t>
            </a:r>
            <a:r>
              <a:rPr lang="en-US" altLang="ja-JP" dirty="0">
                <a:latin typeface="モッチーポップ E P" panose="02000903000000000000" pitchFamily="2" charset="-128"/>
                <a:ea typeface="モッチーポップ E P" panose="02000903000000000000" pitchFamily="2" charset="-128"/>
              </a:rPr>
              <a:t>?</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type="body" idx="1"/>
          </p:nvPr>
        </p:nvSpPr>
        <p:spPr/>
        <p:txBody>
          <a:bodyPr/>
          <a:lstStyle/>
          <a:p>
            <a:pPr marL="0" indent="0">
              <a:buNone/>
            </a:pPr>
            <a:endParaRPr lang="ja-JP" altLang="en-US" dirty="0">
              <a:latin typeface="モッチーポップ E P" panose="02000903000000000000" pitchFamily="2" charset="-128"/>
              <a:ea typeface="モッチーポップ E P" panose="02000903000000000000" pitchFamily="2" charset="-128"/>
            </a:endParaRPr>
          </a:p>
        </p:txBody>
      </p:sp>
    </p:spTree>
    <p:extLst>
      <p:ext uri="{BB962C8B-B14F-4D97-AF65-F5344CB8AC3E}">
        <p14:creationId xmlns:p14="http://schemas.microsoft.com/office/powerpoint/2010/main" val="109688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kumimoji="1" lang="ja-JP" altLang="en-US" dirty="0">
                <a:latin typeface="モッチーポップ E P" panose="02000903000000000000" pitchFamily="2" charset="-128"/>
                <a:ea typeface="モッチーポップ E P" panose="02000903000000000000" pitchFamily="2" charset="-128"/>
              </a:rPr>
              <a:t>色々な差別</a:t>
            </a:r>
            <a:r>
              <a:rPr kumimoji="1" lang="en-US" altLang="ja-JP" dirty="0">
                <a:latin typeface="モッチーポップ E P" panose="02000903000000000000" pitchFamily="2" charset="-128"/>
                <a:ea typeface="モッチーポップ E P" panose="02000903000000000000" pitchFamily="2" charset="-128"/>
              </a:rPr>
              <a:t>…</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lstStyle/>
          <a:p>
            <a:pPr marL="0" indent="0">
              <a:buNone/>
            </a:pPr>
            <a:r>
              <a:rPr lang="ja-JP" altLang="en-US" dirty="0">
                <a:latin typeface="モッチーポップ E P" panose="02000903000000000000" pitchFamily="2" charset="-128"/>
                <a:ea typeface="モッチーポップ E P" panose="02000903000000000000" pitchFamily="2" charset="-128"/>
              </a:rPr>
              <a:t>聴覚障害を理由に差別する</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err="1">
                <a:solidFill>
                  <a:srgbClr val="FF0000"/>
                </a:solidFill>
                <a:latin typeface="モッチーポップ E P" panose="02000903000000000000" pitchFamily="2" charset="-128"/>
                <a:ea typeface="モッチーポップ E P" panose="02000903000000000000" pitchFamily="2" charset="-128"/>
              </a:rPr>
              <a:t>Audism</a:t>
            </a:r>
            <a:r>
              <a:rPr lang="en-US" altLang="ja-JP" dirty="0">
                <a:solidFill>
                  <a:srgbClr val="FF0000"/>
                </a:solidFill>
                <a:latin typeface="モッチーポップ E P" panose="02000903000000000000" pitchFamily="2" charset="-128"/>
                <a:ea typeface="モッチーポップ E P" panose="02000903000000000000" pitchFamily="2" charset="-128"/>
              </a:rPr>
              <a:t>:</a:t>
            </a:r>
            <a:r>
              <a:rPr lang="ja-JP" altLang="en-US" dirty="0">
                <a:solidFill>
                  <a:srgbClr val="FF0000"/>
                </a:solidFill>
                <a:latin typeface="モッチーポップ E P" panose="02000903000000000000" pitchFamily="2" charset="-128"/>
                <a:ea typeface="モッチーポップ E P" panose="02000903000000000000" pitchFamily="2" charset="-128"/>
              </a:rPr>
              <a:t>オーディズム</a:t>
            </a:r>
            <a:r>
              <a:rPr lang="ja-JP" altLang="en-US" dirty="0">
                <a:latin typeface="モッチーポップ E P" panose="02000903000000000000" pitchFamily="2" charset="-128"/>
                <a:ea typeface="モッチーポップ E P" panose="02000903000000000000" pitchFamily="2" charset="-128"/>
              </a:rPr>
              <a:t>、</a:t>
            </a:r>
            <a:r>
              <a:rPr lang="ja-JP" altLang="en-US" dirty="0">
                <a:solidFill>
                  <a:srgbClr val="0070C0"/>
                </a:solidFill>
                <a:latin typeface="モッチーポップ E P" panose="02000903000000000000" pitchFamily="2" charset="-128"/>
                <a:ea typeface="モッチーポップ E P" panose="02000903000000000000" pitchFamily="2" charset="-128"/>
              </a:rPr>
              <a:t>聴覚障害差別</a:t>
            </a:r>
          </a:p>
        </p:txBody>
      </p:sp>
      <p:pic>
        <p:nvPicPr>
          <p:cNvPr id="15" name="図 14">
            <a:extLst>
              <a:ext uri="{FF2B5EF4-FFF2-40B4-BE49-F238E27FC236}">
                <a16:creationId xmlns:a16="http://schemas.microsoft.com/office/drawing/2014/main" id="{B1348D49-745B-0741-B791-C2A759C2DF97}"/>
              </a:ext>
            </a:extLst>
          </p:cNvPr>
          <p:cNvPicPr>
            <a:picLocks noChangeAspect="1"/>
          </p:cNvPicPr>
          <p:nvPr/>
        </p:nvPicPr>
        <p:blipFill>
          <a:blip r:embed="rId2"/>
          <a:stretch>
            <a:fillRect/>
          </a:stretch>
        </p:blipFill>
        <p:spPr>
          <a:xfrm>
            <a:off x="4508500" y="3081896"/>
            <a:ext cx="3175000" cy="3175000"/>
          </a:xfrm>
          <a:prstGeom prst="rect">
            <a:avLst/>
          </a:prstGeom>
        </p:spPr>
      </p:pic>
    </p:spTree>
    <p:extLst>
      <p:ext uri="{BB962C8B-B14F-4D97-AF65-F5344CB8AC3E}">
        <p14:creationId xmlns:p14="http://schemas.microsoft.com/office/powerpoint/2010/main" val="413787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2A148C9-7B32-B343-A456-C9E39D0EA1DB}"/>
              </a:ext>
            </a:extLst>
          </p:cNvPr>
          <p:cNvSpPr txBox="1"/>
          <p:nvPr/>
        </p:nvSpPr>
        <p:spPr>
          <a:xfrm>
            <a:off x="3048000" y="6207668"/>
            <a:ext cx="6096000" cy="369332"/>
          </a:xfrm>
          <a:prstGeom prst="rect">
            <a:avLst/>
          </a:prstGeom>
          <a:noFill/>
        </p:spPr>
        <p:txBody>
          <a:bodyPr wrap="square">
            <a:spAutoFit/>
          </a:bodyPr>
          <a:lstStyle/>
          <a:p>
            <a:pPr algn="ctr"/>
            <a:r>
              <a:rPr lang="en-US" altLang="ja-JP" dirty="0"/>
              <a:t>https://</a:t>
            </a:r>
            <a:r>
              <a:rPr lang="en-US" altLang="ja-JP" dirty="0" err="1"/>
              <a:t>youtu.be</a:t>
            </a:r>
            <a:r>
              <a:rPr lang="en-US" altLang="ja-JP" dirty="0"/>
              <a:t>/</a:t>
            </a:r>
            <a:r>
              <a:rPr lang="en-US" altLang="ja-JP" dirty="0" err="1"/>
              <a:t>vb4BIGL7FDE</a:t>
            </a:r>
            <a:endParaRPr lang="ja-JP" altLang="en-US" dirty="0"/>
          </a:p>
        </p:txBody>
      </p:sp>
      <p:pic>
        <p:nvPicPr>
          <p:cNvPr id="2" name="オンライン メディア 1" descr="皆川_2020年1月生活記録">
            <a:hlinkClick r:id="" action="ppaction://media"/>
            <a:extLst>
              <a:ext uri="{FF2B5EF4-FFF2-40B4-BE49-F238E27FC236}">
                <a16:creationId xmlns:a16="http://schemas.microsoft.com/office/drawing/2014/main" id="{7DCC14E2-FD5B-E54C-B141-4FE3F931B420}"/>
              </a:ext>
            </a:extLst>
          </p:cNvPr>
          <p:cNvPicPr>
            <a:picLocks noRot="1" noChangeAspect="1"/>
          </p:cNvPicPr>
          <p:nvPr>
            <a:videoFile r:link="rId1"/>
          </p:nvPr>
        </p:nvPicPr>
        <p:blipFill>
          <a:blip r:embed="rId3"/>
          <a:stretch>
            <a:fillRect/>
          </a:stretch>
        </p:blipFill>
        <p:spPr>
          <a:xfrm>
            <a:off x="1091184" y="389047"/>
            <a:ext cx="10009632" cy="5655442"/>
          </a:xfrm>
          <a:prstGeom prst="rect">
            <a:avLst/>
          </a:prstGeom>
        </p:spPr>
      </p:pic>
    </p:spTree>
    <p:extLst>
      <p:ext uri="{BB962C8B-B14F-4D97-AF65-F5344CB8AC3E}">
        <p14:creationId xmlns:p14="http://schemas.microsoft.com/office/powerpoint/2010/main" val="102549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lang="ja-JP" altLang="en-US" dirty="0">
                <a:latin typeface="モッチーポップ E P" panose="02000903000000000000" pitchFamily="2" charset="-128"/>
                <a:ea typeface="モッチーポップ E P" panose="02000903000000000000" pitchFamily="2" charset="-128"/>
              </a:rPr>
              <a:t>オーディズムとは</a:t>
            </a:r>
            <a:r>
              <a:rPr lang="en-US" altLang="ja-JP" dirty="0">
                <a:latin typeface="モッチーポップ E P" panose="02000903000000000000" pitchFamily="2" charset="-128"/>
                <a:ea typeface="モッチーポップ E P" panose="02000903000000000000" pitchFamily="2" charset="-128"/>
              </a:rPr>
              <a:t>?</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lstStyle/>
          <a:p>
            <a:pPr marL="0" indent="0">
              <a:buNone/>
            </a:pPr>
            <a:r>
              <a:rPr lang="en-US" altLang="ja-JP" dirty="0">
                <a:latin typeface="モッチーポップ E P" panose="02000903000000000000" pitchFamily="2" charset="-128"/>
                <a:ea typeface="モッチーポップ E P" panose="02000903000000000000" pitchFamily="2" charset="-128"/>
              </a:rPr>
              <a:t>1997</a:t>
            </a:r>
            <a:r>
              <a:rPr lang="ja-JP" altLang="en-US" dirty="0">
                <a:latin typeface="モッチーポップ E P" panose="02000903000000000000" pitchFamily="2" charset="-128"/>
                <a:ea typeface="モッチーポップ E P" panose="02000903000000000000" pitchFamily="2" charset="-128"/>
              </a:rPr>
              <a:t>年、トム・ハンフリーズ氏によって提言される。</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「聴覚障害や聞こえることがすぐれているという聴覚優生主義やそれに伴う差別行為や構造全般」</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ja-JP" altLang="en-US" dirty="0">
              <a:latin typeface="モッチーポップ E P" panose="02000903000000000000" pitchFamily="2" charset="-128"/>
              <a:ea typeface="モッチーポップ E P" panose="02000903000000000000" pitchFamily="2" charset="-128"/>
            </a:endParaRPr>
          </a:p>
        </p:txBody>
      </p:sp>
    </p:spTree>
    <p:extLst>
      <p:ext uri="{BB962C8B-B14F-4D97-AF65-F5344CB8AC3E}">
        <p14:creationId xmlns:p14="http://schemas.microsoft.com/office/powerpoint/2010/main" val="102504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lang="ja-JP" altLang="en-US" dirty="0">
                <a:latin typeface="モッチーポップ E P" panose="02000903000000000000" pitchFamily="2" charset="-128"/>
                <a:ea typeface="モッチーポップ E P" panose="02000903000000000000" pitchFamily="2" charset="-128"/>
              </a:rPr>
              <a:t>オーディズムの例</a:t>
            </a:r>
            <a:r>
              <a:rPr lang="en-US" altLang="ja-JP" dirty="0">
                <a:latin typeface="モッチーポップ E P" panose="02000903000000000000" pitchFamily="2" charset="-128"/>
                <a:ea typeface="モッチーポップ E P" panose="02000903000000000000" pitchFamily="2" charset="-128"/>
              </a:rPr>
              <a:t>①</a:t>
            </a:r>
            <a:r>
              <a:rPr lang="ja-JP" altLang="en-US" dirty="0">
                <a:latin typeface="モッチーポップ E P" panose="02000903000000000000" pitchFamily="2" charset="-128"/>
                <a:ea typeface="モッチーポップ E P" panose="02000903000000000000" pitchFamily="2" charset="-128"/>
              </a:rPr>
              <a:t> </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lstStyle/>
          <a:p>
            <a:pPr marL="0" indent="0">
              <a:buNone/>
            </a:pPr>
            <a:r>
              <a:rPr lang="en-US" altLang="ja-JP" dirty="0">
                <a:latin typeface="モッチーポップ E P" panose="02000903000000000000" pitchFamily="2" charset="-128"/>
                <a:ea typeface="モッチーポップ E P" panose="02000903000000000000" pitchFamily="2" charset="-128"/>
              </a:rPr>
              <a:t>1880</a:t>
            </a:r>
            <a:r>
              <a:rPr lang="ja-JP" altLang="en-US" dirty="0">
                <a:latin typeface="モッチーポップ E P" panose="02000903000000000000" pitchFamily="2" charset="-128"/>
                <a:ea typeface="モッチーポップ E P" panose="02000903000000000000" pitchFamily="2" charset="-128"/>
              </a:rPr>
              <a:t>年、イタリアのミラノで開催された第</a:t>
            </a:r>
            <a:r>
              <a:rPr lang="en-US" altLang="ja-JP" dirty="0">
                <a:latin typeface="モッチーポップ E P" panose="02000903000000000000" pitchFamily="2" charset="-128"/>
                <a:ea typeface="モッチーポップ E P" panose="02000903000000000000" pitchFamily="2" charset="-128"/>
              </a:rPr>
              <a:t>2</a:t>
            </a:r>
            <a:r>
              <a:rPr lang="ja-JP" altLang="en-US" dirty="0">
                <a:latin typeface="モッチーポップ E P" panose="02000903000000000000" pitchFamily="2" charset="-128"/>
                <a:ea typeface="モッチーポップ E P" panose="02000903000000000000" pitchFamily="2" charset="-128"/>
              </a:rPr>
              <a:t>回世界ろう教育国際会議において、聴覚障害教育は手話でなく口話で行われるべきだという決議がなされた。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以降、約</a:t>
            </a:r>
            <a:r>
              <a:rPr lang="en-US" altLang="ja-JP" dirty="0">
                <a:latin typeface="モッチーポップ E P" panose="02000903000000000000" pitchFamily="2" charset="-128"/>
                <a:ea typeface="モッチーポップ E P" panose="02000903000000000000" pitchFamily="2" charset="-128"/>
              </a:rPr>
              <a:t>100</a:t>
            </a:r>
            <a:r>
              <a:rPr lang="ja-JP" altLang="en-US" dirty="0">
                <a:latin typeface="モッチーポップ E P" panose="02000903000000000000" pitchFamily="2" charset="-128"/>
                <a:ea typeface="モッチーポップ E P" panose="02000903000000000000" pitchFamily="2" charset="-128"/>
              </a:rPr>
              <a:t>年間</a:t>
            </a:r>
            <a:r>
              <a:rPr lang="ja-JP" altLang="en-US" dirty="0">
                <a:solidFill>
                  <a:srgbClr val="FF0000"/>
                </a:solidFill>
                <a:latin typeface="モッチーポップ E P" panose="02000903000000000000" pitchFamily="2" charset="-128"/>
                <a:ea typeface="モッチーポップ E P" panose="02000903000000000000" pitchFamily="2" charset="-128"/>
              </a:rPr>
              <a:t>多くの聾学校で口話が使われ、手話が禁止された。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solidFill>
                  <a:srgbClr val="FF0000"/>
                </a:solidFill>
                <a:latin typeface="モッチーポップ E P" panose="02000903000000000000" pitchFamily="2" charset="-128"/>
                <a:ea typeface="モッチーポップ E P" panose="02000903000000000000" pitchFamily="2" charset="-128"/>
              </a:rPr>
              <a:t>教師に友達同士の手話を見られると厳しく怒られたり、体罰を受けた。</a:t>
            </a:r>
            <a:endParaRPr lang="en-US" altLang="ja-JP" dirty="0">
              <a:solidFill>
                <a:srgbClr val="FF0000"/>
              </a:solidFill>
              <a:latin typeface="モッチーポップ E P" panose="02000903000000000000" pitchFamily="2" charset="-128"/>
              <a:ea typeface="モッチーポップ E P" panose="02000903000000000000" pitchFamily="2" charset="-128"/>
            </a:endParaRPr>
          </a:p>
        </p:txBody>
      </p:sp>
      <p:pic>
        <p:nvPicPr>
          <p:cNvPr id="4" name="図 3">
            <a:extLst>
              <a:ext uri="{FF2B5EF4-FFF2-40B4-BE49-F238E27FC236}">
                <a16:creationId xmlns:a16="http://schemas.microsoft.com/office/drawing/2014/main" id="{BEA7D776-E637-2C46-B385-5EFF7CF459A1}"/>
              </a:ext>
            </a:extLst>
          </p:cNvPr>
          <p:cNvPicPr>
            <a:picLocks noChangeAspect="1"/>
          </p:cNvPicPr>
          <p:nvPr/>
        </p:nvPicPr>
        <p:blipFill>
          <a:blip r:embed="rId2"/>
          <a:stretch>
            <a:fillRect/>
          </a:stretch>
        </p:blipFill>
        <p:spPr>
          <a:xfrm>
            <a:off x="4699000" y="4439878"/>
            <a:ext cx="2628392" cy="2418121"/>
          </a:xfrm>
          <a:prstGeom prst="rect">
            <a:avLst/>
          </a:prstGeom>
        </p:spPr>
      </p:pic>
    </p:spTree>
    <p:extLst>
      <p:ext uri="{BB962C8B-B14F-4D97-AF65-F5344CB8AC3E}">
        <p14:creationId xmlns:p14="http://schemas.microsoft.com/office/powerpoint/2010/main" val="76914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a:extLst>
              <a:ext uri="{FF2B5EF4-FFF2-40B4-BE49-F238E27FC236}">
                <a16:creationId xmlns:a16="http://schemas.microsoft.com/office/drawing/2014/main" id="{8E2CED71-74CF-4848-A7C0-79667E57378E}"/>
              </a:ext>
            </a:extLst>
          </p:cNvPr>
          <p:cNvPicPr>
            <a:picLocks noChangeAspect="1"/>
          </p:cNvPicPr>
          <p:nvPr/>
        </p:nvPicPr>
        <p:blipFill>
          <a:blip r:embed="rId2"/>
          <a:stretch>
            <a:fillRect/>
          </a:stretch>
        </p:blipFill>
        <p:spPr>
          <a:xfrm>
            <a:off x="9266768" y="4523232"/>
            <a:ext cx="2099202" cy="2167654"/>
          </a:xfrm>
          <a:prstGeom prst="rect">
            <a:avLst/>
          </a:prstGeom>
        </p:spPr>
      </p:pic>
      <p:sp>
        <p:nvSpPr>
          <p:cNvPr id="2" name="タイトル 1">
            <a:extLst>
              <a:ext uri="{FF2B5EF4-FFF2-40B4-BE49-F238E27FC236}">
                <a16:creationId xmlns:a16="http://schemas.microsoft.com/office/drawing/2014/main" id="{6AEB239B-C235-EC48-964A-370A8A903C31}"/>
              </a:ext>
            </a:extLst>
          </p:cNvPr>
          <p:cNvSpPr>
            <a:spLocks noGrp="1"/>
          </p:cNvSpPr>
          <p:nvPr>
            <p:ph type="title"/>
          </p:nvPr>
        </p:nvSpPr>
        <p:spPr/>
        <p:txBody>
          <a:bodyPr/>
          <a:lstStyle/>
          <a:p>
            <a:r>
              <a:rPr lang="ja-JP" altLang="en-US" dirty="0">
                <a:latin typeface="モッチーポップ E P" panose="02000903000000000000" pitchFamily="2" charset="-128"/>
                <a:ea typeface="モッチーポップ E P" panose="02000903000000000000" pitchFamily="2" charset="-128"/>
              </a:rPr>
              <a:t>オーディズムの例②</a:t>
            </a:r>
            <a:endParaRPr kumimoji="1" lang="ja-JP" altLang="en-US" dirty="0">
              <a:latin typeface="モッチーポップ E P" panose="02000903000000000000" pitchFamily="2" charset="-128"/>
              <a:ea typeface="モッチーポップ E P" panose="02000903000000000000" pitchFamily="2" charset="-128"/>
            </a:endParaRPr>
          </a:p>
        </p:txBody>
      </p:sp>
      <p:sp>
        <p:nvSpPr>
          <p:cNvPr id="8" name="コンテンツ プレースホルダー 7">
            <a:extLst>
              <a:ext uri="{FF2B5EF4-FFF2-40B4-BE49-F238E27FC236}">
                <a16:creationId xmlns:a16="http://schemas.microsoft.com/office/drawing/2014/main" id="{98D2C29B-B645-B643-95ED-10E0A2FE6C8C}"/>
              </a:ext>
            </a:extLst>
          </p:cNvPr>
          <p:cNvSpPr>
            <a:spLocks noGrp="1"/>
          </p:cNvSpPr>
          <p:nvPr>
            <p:ph idx="1"/>
          </p:nvPr>
        </p:nvSpPr>
        <p:spPr/>
        <p:txBody>
          <a:bodyPr/>
          <a:lstStyle/>
          <a:p>
            <a:pPr marL="0" indent="0">
              <a:buNone/>
            </a:pPr>
            <a:r>
              <a:rPr lang="ja-JP" altLang="en-US" dirty="0">
                <a:latin typeface="モッチーポップ E P" panose="02000903000000000000" pitchFamily="2" charset="-128"/>
                <a:ea typeface="モッチーポップ E P" panose="02000903000000000000" pitchFamily="2" charset="-128"/>
              </a:rPr>
              <a:t>かつて</a:t>
            </a:r>
            <a:r>
              <a:rPr lang="ja-JP" altLang="en-US" dirty="0">
                <a:solidFill>
                  <a:srgbClr val="FF0000"/>
                </a:solidFill>
                <a:latin typeface="モッチーポップ E P" panose="02000903000000000000" pitchFamily="2" charset="-128"/>
                <a:ea typeface="モッチーポップ E P" panose="02000903000000000000" pitchFamily="2" charset="-128"/>
              </a:rPr>
              <a:t>「耳がきこえない者又は口がきけない者」に運転免許は認められていなかった。免許試験で補聴器を使うことも許されなかった。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a:latin typeface="モッチーポップ E P" panose="02000903000000000000" pitchFamily="2" charset="-128"/>
                <a:ea typeface="モッチーポップ E P" panose="02000903000000000000" pitchFamily="2" charset="-128"/>
              </a:rPr>
              <a:t>1973</a:t>
            </a:r>
            <a:r>
              <a:rPr lang="ja-JP" altLang="en-US" dirty="0">
                <a:latin typeface="モッチーポップ E P" panose="02000903000000000000" pitchFamily="2" charset="-128"/>
                <a:ea typeface="モッチーポップ E P" panose="02000903000000000000" pitchFamily="2" charset="-128"/>
              </a:rPr>
              <a:t>年に、試験での補聴器の使用を認め、</a:t>
            </a:r>
            <a:r>
              <a:rPr lang="en-US" altLang="ja-JP" dirty="0">
                <a:latin typeface="モッチーポップ E P" panose="02000903000000000000" pitchFamily="2" charset="-128"/>
                <a:ea typeface="モッチーポップ E P" panose="02000903000000000000" pitchFamily="2" charset="-128"/>
              </a:rPr>
              <a:t>10m</a:t>
            </a:r>
            <a:r>
              <a:rPr lang="ja-JP" altLang="en-US" dirty="0">
                <a:latin typeface="モッチーポップ E P" panose="02000903000000000000" pitchFamily="2" charset="-128"/>
                <a:ea typeface="モッチーポップ E P" panose="02000903000000000000" pitchFamily="2" charset="-128"/>
              </a:rPr>
              <a:t>離れたクラクション音の認識ができることが条件になった。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en-US" altLang="ja-JP" dirty="0">
                <a:latin typeface="モッチーポップ E P" panose="02000903000000000000" pitchFamily="2" charset="-128"/>
                <a:ea typeface="モッチーポップ E P" panose="02000903000000000000" pitchFamily="2" charset="-128"/>
              </a:rPr>
              <a:t>2012</a:t>
            </a:r>
            <a:r>
              <a:rPr lang="ja-JP" altLang="en-US" dirty="0">
                <a:latin typeface="モッチーポップ E P" panose="02000903000000000000" pitchFamily="2" charset="-128"/>
                <a:ea typeface="モッチーポップ E P" panose="02000903000000000000" pitchFamily="2" charset="-128"/>
              </a:rPr>
              <a:t>年、ワイドミラー</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または補助ミラー</a:t>
            </a:r>
            <a:r>
              <a:rPr lang="en-US" altLang="ja-JP" dirty="0">
                <a:latin typeface="モッチーポップ E P" panose="02000903000000000000" pitchFamily="2" charset="-128"/>
                <a:ea typeface="モッチーポップ E P" panose="02000903000000000000" pitchFamily="2" charset="-128"/>
              </a:rPr>
              <a:t>)</a:t>
            </a:r>
            <a:r>
              <a:rPr lang="ja-JP" altLang="en-US" dirty="0">
                <a:latin typeface="モッチーポップ E P" panose="02000903000000000000" pitchFamily="2" charset="-128"/>
                <a:ea typeface="モッチーポップ E P" panose="02000903000000000000" pitchFamily="2" charset="-128"/>
              </a:rPr>
              <a:t>の装着、聴覚障害者標識を表示することが条件になった。</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a:p>
            <a:pPr marL="0" indent="0">
              <a:buNone/>
            </a:pPr>
            <a:r>
              <a:rPr lang="ja-JP" altLang="en-US" dirty="0">
                <a:latin typeface="モッチーポップ E P" panose="02000903000000000000" pitchFamily="2" charset="-128"/>
                <a:ea typeface="モッチーポップ E P" panose="02000903000000000000" pitchFamily="2" charset="-128"/>
              </a:rPr>
              <a:t>現在は試験内容のみで合否が決まる。</a:t>
            </a:r>
            <a:endParaRPr lang="en-US" altLang="ja-JP" dirty="0">
              <a:latin typeface="モッチーポップ E P" panose="02000903000000000000" pitchFamily="2" charset="-128"/>
              <a:ea typeface="モッチーポップ E P" panose="02000903000000000000" pitchFamily="2" charset="-128"/>
            </a:endParaRPr>
          </a:p>
          <a:p>
            <a:pPr marL="0" indent="0">
              <a:buNone/>
            </a:pPr>
            <a:endParaRPr lang="en-US" altLang="ja-JP" dirty="0">
              <a:latin typeface="モッチーポップ E P" panose="02000903000000000000" pitchFamily="2" charset="-128"/>
              <a:ea typeface="モッチーポップ E P" panose="02000903000000000000" pitchFamily="2" charset="-128"/>
            </a:endParaRPr>
          </a:p>
        </p:txBody>
      </p:sp>
      <p:pic>
        <p:nvPicPr>
          <p:cNvPr id="11" name="図 10">
            <a:extLst>
              <a:ext uri="{FF2B5EF4-FFF2-40B4-BE49-F238E27FC236}">
                <a16:creationId xmlns:a16="http://schemas.microsoft.com/office/drawing/2014/main" id="{4C8EF8E7-E018-4D49-B7C9-B44B483C9A3F}"/>
              </a:ext>
            </a:extLst>
          </p:cNvPr>
          <p:cNvPicPr>
            <a:picLocks noChangeAspect="1"/>
          </p:cNvPicPr>
          <p:nvPr/>
        </p:nvPicPr>
        <p:blipFill>
          <a:blip r:embed="rId3"/>
          <a:stretch>
            <a:fillRect/>
          </a:stretch>
        </p:blipFill>
        <p:spPr>
          <a:xfrm>
            <a:off x="8107002" y="5487707"/>
            <a:ext cx="1016000" cy="1005168"/>
          </a:xfrm>
          <a:prstGeom prst="rect">
            <a:avLst/>
          </a:prstGeom>
        </p:spPr>
      </p:pic>
    </p:spTree>
    <p:extLst>
      <p:ext uri="{BB962C8B-B14F-4D97-AF65-F5344CB8AC3E}">
        <p14:creationId xmlns:p14="http://schemas.microsoft.com/office/powerpoint/2010/main" val="3155082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607DA8DC66104293A043B8AD2EE2B4" ma:contentTypeVersion="8" ma:contentTypeDescription="Create a new document." ma:contentTypeScope="" ma:versionID="6e3b5f345b6ad0beaa4a39e7aab83f08">
  <xsd:schema xmlns:xsd="http://www.w3.org/2001/XMLSchema" xmlns:xs="http://www.w3.org/2001/XMLSchema" xmlns:p="http://schemas.microsoft.com/office/2006/metadata/properties" xmlns:ns2="329b4cf3-bef7-41bb-98f1-fb04074954c4" targetNamespace="http://schemas.microsoft.com/office/2006/metadata/properties" ma:root="true" ma:fieldsID="c0dce062200c4884d2247be5886fad6d" ns2:_="">
    <xsd:import namespace="329b4cf3-bef7-41bb-98f1-fb04074954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b4cf3-bef7-41bb-98f1-fb04074954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474892-BE0A-46B1-9F88-7BDD94D108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b4cf3-bef7-41bb-98f1-fb0407495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A31E38-AC42-4439-9E5A-F09AB5D01E5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01FFE58-2797-4396-891C-3CDB970AE6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500</Words>
  <Application>Microsoft Macintosh PowerPoint</Application>
  <PresentationFormat>ワイド画面</PresentationFormat>
  <Paragraphs>45</Paragraphs>
  <Slides>12</Slides>
  <Notes>0</Notes>
  <HiddenSlides>0</HiddenSlides>
  <MMClips>1</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モッチーポップ E P</vt:lpstr>
      <vt:lpstr>游ゴシック</vt:lpstr>
      <vt:lpstr>游ゴシック Light</vt:lpstr>
      <vt:lpstr>Arial</vt:lpstr>
      <vt:lpstr>Office テーマ</vt:lpstr>
      <vt:lpstr>オーディズムとは?</vt:lpstr>
      <vt:lpstr>色々な差別…</vt:lpstr>
      <vt:lpstr>色々な差別…</vt:lpstr>
      <vt:lpstr>聴覚障害者だけの差別に 名前はある?</vt:lpstr>
      <vt:lpstr>色々な差別…</vt:lpstr>
      <vt:lpstr>PowerPoint プレゼンテーション</vt:lpstr>
      <vt:lpstr>オーディズムとは?</vt:lpstr>
      <vt:lpstr>オーディズムの例① </vt:lpstr>
      <vt:lpstr>オーディズムの例②</vt:lpstr>
      <vt:lpstr>オーディズムの例③</vt:lpstr>
      <vt:lpstr>身近なオーディズム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オーディズムとは?</dc:title>
  <dc:creator>下森 めぐみ</dc:creator>
  <cp:lastModifiedBy>辻田 望</cp:lastModifiedBy>
  <cp:revision>2</cp:revision>
  <dcterms:created xsi:type="dcterms:W3CDTF">2021-12-21T13:22:45Z</dcterms:created>
  <dcterms:modified xsi:type="dcterms:W3CDTF">2022-03-25T05:29:11Z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0x010100A8607DA8DC66104293A043B8AD2EE2B4</vt:lpwstr>
  </property>
</Properties>
</file>